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7" r:id="rId2"/>
    <p:sldId id="258" r:id="rId3"/>
    <p:sldId id="259" r:id="rId4"/>
    <p:sldId id="260" r:id="rId5"/>
    <p:sldId id="261" r:id="rId6"/>
    <p:sldId id="263" r:id="rId7"/>
    <p:sldId id="262" r:id="rId8"/>
    <p:sldId id="264" r:id="rId9"/>
    <p:sldId id="265" r:id="rId10"/>
    <p:sldId id="266" r:id="rId11"/>
    <p:sldId id="267" r:id="rId12"/>
    <p:sldId id="268" r:id="rId13"/>
    <p:sldId id="269" r:id="rId14"/>
    <p:sldId id="270" r:id="rId15"/>
    <p:sldId id="271" r:id="rId16"/>
    <p:sldId id="272" r:id="rId17"/>
    <p:sldId id="273" r:id="rId18"/>
    <p:sldId id="275" r:id="rId19"/>
    <p:sldId id="278" r:id="rId20"/>
    <p:sldId id="279" r:id="rId21"/>
    <p:sldId id="280" r:id="rId22"/>
    <p:sldId id="281" r:id="rId23"/>
    <p:sldId id="282" r:id="rId24"/>
    <p:sldId id="277" r:id="rId25"/>
    <p:sldId id="283" r:id="rId26"/>
    <p:sldId id="276" r:id="rId27"/>
    <p:sldId id="284" r:id="rId28"/>
    <p:sldId id="27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FEF6"/>
    <a:srgbClr val="F3F3F3"/>
    <a:srgbClr val="F7F7F7"/>
    <a:srgbClr val="64B5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32" autoAdjust="0"/>
    <p:restoredTop sz="94660"/>
  </p:normalViewPr>
  <p:slideViewPr>
    <p:cSldViewPr snapToGrid="0">
      <p:cViewPr varScale="1">
        <p:scale>
          <a:sx n="74" d="100"/>
          <a:sy n="74" d="100"/>
        </p:scale>
        <p:origin x="49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r>
              <a:rPr lang="en-US" sz="1800" b="1" dirty="0">
                <a:latin typeface="Century Gothic" panose="020B0502020202020204" pitchFamily="34" charset="0"/>
              </a:rPr>
              <a:t>Project Success Rate</a:t>
            </a:r>
            <a:br>
              <a:rPr lang="en-US" sz="1800" b="1" dirty="0">
                <a:latin typeface="Century Gothic" panose="020B0502020202020204" pitchFamily="34" charset="0"/>
              </a:rPr>
            </a:br>
            <a:r>
              <a:rPr lang="en-US" sz="1800" b="1" dirty="0">
                <a:latin typeface="Century Gothic" panose="020B0502020202020204" pitchFamily="34" charset="0"/>
              </a:rPr>
              <a:t>Data on 280,000 projects completed in 2000 - Standish Group Data</a:t>
            </a:r>
          </a:p>
        </c:rich>
      </c:tx>
      <c:layout>
        <c:manualLayout>
          <c:xMode val="edge"/>
          <c:yMode val="edge"/>
          <c:x val="0.11205045004306007"/>
          <c:y val="1.6265997993262546E-2"/>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2"/>
              </a:solidFill>
              <a:ln w="19050">
                <a:solidFill>
                  <a:schemeClr val="lt1"/>
                </a:solidFill>
              </a:ln>
              <a:effectLst/>
            </c:spPr>
            <c:extLst>
              <c:ext xmlns:c16="http://schemas.microsoft.com/office/drawing/2014/chart" uri="{C3380CC4-5D6E-409C-BE32-E72D297353CC}">
                <c16:uniqueId val="{00000001-36F4-4E91-82AB-9E4B09A11F8E}"/>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1-68FD-4345-822A-8118F925FBA6}"/>
              </c:ext>
            </c:extLst>
          </c:dPt>
          <c:dPt>
            <c:idx val="2"/>
            <c:bubble3D val="0"/>
            <c:spPr>
              <a:solidFill>
                <a:schemeClr val="accent6"/>
              </a:solidFill>
              <a:ln w="19050">
                <a:solidFill>
                  <a:schemeClr val="lt1"/>
                </a:solidFill>
              </a:ln>
              <a:effectLst/>
            </c:spPr>
            <c:extLst>
              <c:ext xmlns:c16="http://schemas.microsoft.com/office/drawing/2014/chart" uri="{C3380CC4-5D6E-409C-BE32-E72D297353CC}">
                <c16:uniqueId val="{00000005-36F4-4E91-82AB-9E4B09A11F8E}"/>
              </c:ext>
            </c:extLst>
          </c:dPt>
          <c:dLbls>
            <c:dLbl>
              <c:idx val="1"/>
              <c:layout>
                <c:manualLayout>
                  <c:x val="0.1995295924210177"/>
                  <c:y val="-0.1431407823407104"/>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68FD-4345-822A-8118F925FBA6}"/>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lumMod val="75000"/>
                        <a:lumOff val="25000"/>
                      </a:schemeClr>
                    </a:solidFill>
                    <a:latin typeface="Segoe UI Light" panose="020B0502040204020203" pitchFamily="34" charset="0"/>
                    <a:ea typeface="+mn-ea"/>
                    <a:cs typeface="Segoe UI Light" panose="020B0502040204020203" pitchFamily="34" charset="0"/>
                  </a:defRPr>
                </a:pPr>
                <a:endParaRPr lang="en-US"/>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Cancelled</c:v>
                </c:pt>
                <c:pt idx="1">
                  <c:v>Completed Late, Over Budget, and/or Feature Missing</c:v>
                </c:pt>
                <c:pt idx="2">
                  <c:v>Successful</c:v>
                </c:pt>
              </c:strCache>
            </c:strRef>
          </c:cat>
          <c:val>
            <c:numRef>
              <c:f>Sheet1!$B$2:$B$4</c:f>
              <c:numCache>
                <c:formatCode>General</c:formatCode>
                <c:ptCount val="3"/>
                <c:pt idx="0">
                  <c:v>23</c:v>
                </c:pt>
                <c:pt idx="1">
                  <c:v>49</c:v>
                </c:pt>
                <c:pt idx="2">
                  <c:v>28</c:v>
                </c:pt>
              </c:numCache>
            </c:numRef>
          </c:val>
          <c:extLst>
            <c:ext xmlns:c16="http://schemas.microsoft.com/office/drawing/2014/chart" uri="{C3380CC4-5D6E-409C-BE32-E72D297353CC}">
              <c16:uniqueId val="{00000000-68FD-4345-822A-8118F925FBA6}"/>
            </c:ext>
          </c:extLst>
        </c:ser>
        <c:dLbls>
          <c:dLblPos val="out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Segoe UI Light" panose="020B0502040204020203" pitchFamily="34" charset="0"/>
              <a:ea typeface="+mn-ea"/>
              <a:cs typeface="Segoe UI Light" panose="020B050204020402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Century Gothic" panose="020B0502020202020204" pitchFamily="34" charset="0"/>
                <a:ea typeface="+mn-ea"/>
                <a:cs typeface="+mn-cs"/>
              </a:defRPr>
            </a:pPr>
            <a:r>
              <a:rPr lang="en-US" b="1">
                <a:latin typeface="Century Gothic" panose="020B0502020202020204" pitchFamily="34" charset="0"/>
              </a:rPr>
              <a:t>Top problem areas of large ‐scale Web application projects</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Century Gothic" panose="020B0502020202020204" pitchFamily="34" charset="0"/>
              <a:ea typeface="+mn-ea"/>
              <a:cs typeface="+mn-cs"/>
            </a:defRPr>
          </a:pPr>
          <a:endParaRPr lang="en-US"/>
        </a:p>
      </c:txPr>
    </c:title>
    <c:autoTitleDeleted val="0"/>
    <c:plotArea>
      <c:layout/>
      <c:barChart>
        <c:barDir val="bar"/>
        <c:grouping val="clustered"/>
        <c:varyColors val="0"/>
        <c:ser>
          <c:idx val="0"/>
          <c:order val="0"/>
          <c:tx>
            <c:strRef>
              <c:f>Sheet1!$B$1</c:f>
              <c:strCache>
                <c:ptCount val="1"/>
                <c:pt idx="0">
                  <c:v>% Percentage</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Sheet1!$A$2:$A$6</c:f>
              <c:strCache>
                <c:ptCount val="5"/>
                <c:pt idx="0">
                  <c:v>Failure to meet 
business needs</c:v>
                </c:pt>
                <c:pt idx="1">
                  <c:v>Project schedule 
delays</c:v>
                </c:pt>
                <c:pt idx="2">
                  <c:v>Budget Overrun</c:v>
                </c:pt>
                <c:pt idx="3">
                  <c:v>Lack of functionalities</c:v>
                </c:pt>
                <c:pt idx="4">
                  <c:v>Poor quality of 
deliverables </c:v>
                </c:pt>
              </c:strCache>
            </c:strRef>
          </c:cat>
          <c:val>
            <c:numRef>
              <c:f>Sheet1!$B$2:$B$6</c:f>
              <c:numCache>
                <c:formatCode>General</c:formatCode>
                <c:ptCount val="5"/>
                <c:pt idx="0">
                  <c:v>84</c:v>
                </c:pt>
                <c:pt idx="1">
                  <c:v>79</c:v>
                </c:pt>
                <c:pt idx="2">
                  <c:v>63</c:v>
                </c:pt>
                <c:pt idx="3">
                  <c:v>53</c:v>
                </c:pt>
                <c:pt idx="4">
                  <c:v>52</c:v>
                </c:pt>
              </c:numCache>
            </c:numRef>
          </c:val>
          <c:extLst>
            <c:ext xmlns:c16="http://schemas.microsoft.com/office/drawing/2014/chart" uri="{C3380CC4-5D6E-409C-BE32-E72D297353CC}">
              <c16:uniqueId val="{00000000-98B5-4839-83EA-6705F6EB3A2C}"/>
            </c:ext>
          </c:extLst>
        </c:ser>
        <c:dLbls>
          <c:dLblPos val="inEnd"/>
          <c:showLegendKey val="0"/>
          <c:showVal val="1"/>
          <c:showCatName val="0"/>
          <c:showSerName val="0"/>
          <c:showPercent val="0"/>
          <c:showBubbleSize val="0"/>
        </c:dLbls>
        <c:gapWidth val="65"/>
        <c:axId val="312625615"/>
        <c:axId val="183161199"/>
      </c:barChart>
      <c:catAx>
        <c:axId val="312625615"/>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00" b="1" i="0" u="none" strike="noStrike" kern="1200" cap="none" baseline="0">
                <a:solidFill>
                  <a:schemeClr val="dk1">
                    <a:lumMod val="75000"/>
                    <a:lumOff val="25000"/>
                  </a:schemeClr>
                </a:solidFill>
                <a:latin typeface="Century Gothic" panose="020B0502020202020204" pitchFamily="34" charset="0"/>
                <a:ea typeface="+mn-ea"/>
                <a:cs typeface="Segoe UI Light" panose="020B0502040204020203" pitchFamily="34" charset="0"/>
              </a:defRPr>
            </a:pPr>
            <a:endParaRPr lang="en-US"/>
          </a:p>
        </c:txPr>
        <c:crossAx val="183161199"/>
        <c:crosses val="autoZero"/>
        <c:auto val="1"/>
        <c:lblAlgn val="ctr"/>
        <c:lblOffset val="100"/>
        <c:noMultiLvlLbl val="0"/>
      </c:catAx>
      <c:valAx>
        <c:axId val="183161199"/>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312625615"/>
        <c:crosses val="autoZero"/>
        <c:crossBetween val="between"/>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media/image1.png>
</file>

<file path=ppt/media/image10.png>
</file>

<file path=ppt/media/image11.png>
</file>

<file path=ppt/media/image12.jpeg>
</file>

<file path=ppt/media/image13.png>
</file>

<file path=ppt/media/image14.jpg>
</file>

<file path=ppt/media/image15.png>
</file>

<file path=ppt/media/image16.png>
</file>

<file path=ppt/media/image17.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1DC671-2685-4B42-A246-A7F493E2688B}" type="datetimeFigureOut">
              <a:rPr lang="en-US" smtClean="0"/>
              <a:t>6/8/2020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977DB0-3FE3-4218-B263-C09E6F481528}" type="slidenum">
              <a:rPr lang="en-US" smtClean="0"/>
              <a:t>‹#›</a:t>
            </a:fld>
            <a:endParaRPr lang="en-US"/>
          </a:p>
        </p:txBody>
      </p:sp>
    </p:spTree>
    <p:extLst>
      <p:ext uri="{BB962C8B-B14F-4D97-AF65-F5344CB8AC3E}">
        <p14:creationId xmlns:p14="http://schemas.microsoft.com/office/powerpoint/2010/main" val="16093150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AC33D-B202-4555-87D7-84EAD6B113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3EE158C-58A2-4ED5-A25E-8BF1553D9F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2D78476-9E7F-4786-809A-BE7D9DE2634F}"/>
              </a:ext>
            </a:extLst>
          </p:cNvPr>
          <p:cNvSpPr>
            <a:spLocks noGrp="1"/>
          </p:cNvSpPr>
          <p:nvPr>
            <p:ph type="dt" sz="half" idx="10"/>
          </p:nvPr>
        </p:nvSpPr>
        <p:spPr/>
        <p:txBody>
          <a:bodyPr/>
          <a:lstStyle/>
          <a:p>
            <a:fld id="{26C66C4B-E9B6-41A0-BDA5-90935BBDA70F}" type="datetimeFigureOut">
              <a:rPr lang="en-US" smtClean="0"/>
              <a:t>6/8/2020</a:t>
            </a:fld>
            <a:endParaRPr lang="en-US"/>
          </a:p>
        </p:txBody>
      </p:sp>
      <p:sp>
        <p:nvSpPr>
          <p:cNvPr id="5" name="Footer Placeholder 4">
            <a:extLst>
              <a:ext uri="{FF2B5EF4-FFF2-40B4-BE49-F238E27FC236}">
                <a16:creationId xmlns:a16="http://schemas.microsoft.com/office/drawing/2014/main" id="{02B28321-299A-47A7-B30E-F693A1CD61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33DFDA-B04A-422C-BB80-59EB24CB7E3A}"/>
              </a:ext>
            </a:extLst>
          </p:cNvPr>
          <p:cNvSpPr>
            <a:spLocks noGrp="1"/>
          </p:cNvSpPr>
          <p:nvPr>
            <p:ph type="sldNum" sz="quarter" idx="12"/>
          </p:nvPr>
        </p:nvSpPr>
        <p:spPr/>
        <p:txBody>
          <a:bodyPr/>
          <a:lstStyle/>
          <a:p>
            <a:fld id="{6694CF95-966F-4A0F-B8F2-5808C48ACA72}" type="slidenum">
              <a:rPr lang="en-US" smtClean="0"/>
              <a:t>‹#›</a:t>
            </a:fld>
            <a:endParaRPr lang="en-US"/>
          </a:p>
        </p:txBody>
      </p:sp>
    </p:spTree>
    <p:extLst>
      <p:ext uri="{BB962C8B-B14F-4D97-AF65-F5344CB8AC3E}">
        <p14:creationId xmlns:p14="http://schemas.microsoft.com/office/powerpoint/2010/main" val="2886451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BE468-981F-48B7-8DD3-DCBC36EC3F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D2FC38-52E6-4F36-812A-CC64E75EABD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B2CC54-DD7E-4A23-88B0-B924B973EB28}"/>
              </a:ext>
            </a:extLst>
          </p:cNvPr>
          <p:cNvSpPr>
            <a:spLocks noGrp="1"/>
          </p:cNvSpPr>
          <p:nvPr>
            <p:ph type="dt" sz="half" idx="10"/>
          </p:nvPr>
        </p:nvSpPr>
        <p:spPr/>
        <p:txBody>
          <a:bodyPr/>
          <a:lstStyle/>
          <a:p>
            <a:fld id="{26C66C4B-E9B6-41A0-BDA5-90935BBDA70F}" type="datetimeFigureOut">
              <a:rPr lang="en-US" smtClean="0"/>
              <a:t>6/8/2020</a:t>
            </a:fld>
            <a:endParaRPr lang="en-US"/>
          </a:p>
        </p:txBody>
      </p:sp>
      <p:sp>
        <p:nvSpPr>
          <p:cNvPr id="5" name="Footer Placeholder 4">
            <a:extLst>
              <a:ext uri="{FF2B5EF4-FFF2-40B4-BE49-F238E27FC236}">
                <a16:creationId xmlns:a16="http://schemas.microsoft.com/office/drawing/2014/main" id="{6A91E98B-54CC-488B-89D0-022A8EC225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C194A5-949C-43E1-B3C7-56894AFC16EF}"/>
              </a:ext>
            </a:extLst>
          </p:cNvPr>
          <p:cNvSpPr>
            <a:spLocks noGrp="1"/>
          </p:cNvSpPr>
          <p:nvPr>
            <p:ph type="sldNum" sz="quarter" idx="12"/>
          </p:nvPr>
        </p:nvSpPr>
        <p:spPr/>
        <p:txBody>
          <a:bodyPr/>
          <a:lstStyle/>
          <a:p>
            <a:fld id="{6694CF95-966F-4A0F-B8F2-5808C48ACA72}" type="slidenum">
              <a:rPr lang="en-US" smtClean="0"/>
              <a:t>‹#›</a:t>
            </a:fld>
            <a:endParaRPr lang="en-US"/>
          </a:p>
        </p:txBody>
      </p:sp>
    </p:spTree>
    <p:extLst>
      <p:ext uri="{BB962C8B-B14F-4D97-AF65-F5344CB8AC3E}">
        <p14:creationId xmlns:p14="http://schemas.microsoft.com/office/powerpoint/2010/main" val="102793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AE7AFF-28D0-4256-BC59-00FA72BB26C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286A4E8-F1C6-4DA8-B96D-21EC39BAE8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45254C-5F28-4B39-B0BB-15ECD60655FF}"/>
              </a:ext>
            </a:extLst>
          </p:cNvPr>
          <p:cNvSpPr>
            <a:spLocks noGrp="1"/>
          </p:cNvSpPr>
          <p:nvPr>
            <p:ph type="dt" sz="half" idx="10"/>
          </p:nvPr>
        </p:nvSpPr>
        <p:spPr/>
        <p:txBody>
          <a:bodyPr/>
          <a:lstStyle/>
          <a:p>
            <a:fld id="{26C66C4B-E9B6-41A0-BDA5-90935BBDA70F}" type="datetimeFigureOut">
              <a:rPr lang="en-US" smtClean="0"/>
              <a:t>6/8/2020</a:t>
            </a:fld>
            <a:endParaRPr lang="en-US"/>
          </a:p>
        </p:txBody>
      </p:sp>
      <p:sp>
        <p:nvSpPr>
          <p:cNvPr id="5" name="Footer Placeholder 4">
            <a:extLst>
              <a:ext uri="{FF2B5EF4-FFF2-40B4-BE49-F238E27FC236}">
                <a16:creationId xmlns:a16="http://schemas.microsoft.com/office/drawing/2014/main" id="{B3EE69AE-9D88-4234-A104-A99761C339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44AC64-CF0A-41B8-8D1D-7A365510D325}"/>
              </a:ext>
            </a:extLst>
          </p:cNvPr>
          <p:cNvSpPr>
            <a:spLocks noGrp="1"/>
          </p:cNvSpPr>
          <p:nvPr>
            <p:ph type="sldNum" sz="quarter" idx="12"/>
          </p:nvPr>
        </p:nvSpPr>
        <p:spPr/>
        <p:txBody>
          <a:bodyPr/>
          <a:lstStyle/>
          <a:p>
            <a:fld id="{6694CF95-966F-4A0F-B8F2-5808C48ACA72}" type="slidenum">
              <a:rPr lang="en-US" smtClean="0"/>
              <a:t>‹#›</a:t>
            </a:fld>
            <a:endParaRPr lang="en-US"/>
          </a:p>
        </p:txBody>
      </p:sp>
    </p:spTree>
    <p:extLst>
      <p:ext uri="{BB962C8B-B14F-4D97-AF65-F5344CB8AC3E}">
        <p14:creationId xmlns:p14="http://schemas.microsoft.com/office/powerpoint/2010/main" val="2068148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3FE07-766C-4328-9D53-D756159290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8D47D2-7F95-4028-885B-40F73D998B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B7E51C-3272-4A1A-9562-6BB5BBFAA54B}"/>
              </a:ext>
            </a:extLst>
          </p:cNvPr>
          <p:cNvSpPr>
            <a:spLocks noGrp="1"/>
          </p:cNvSpPr>
          <p:nvPr>
            <p:ph type="dt" sz="half" idx="10"/>
          </p:nvPr>
        </p:nvSpPr>
        <p:spPr/>
        <p:txBody>
          <a:bodyPr/>
          <a:lstStyle/>
          <a:p>
            <a:fld id="{26C66C4B-E9B6-41A0-BDA5-90935BBDA70F}" type="datetimeFigureOut">
              <a:rPr lang="en-US" smtClean="0"/>
              <a:t>6/8/2020</a:t>
            </a:fld>
            <a:endParaRPr lang="en-US"/>
          </a:p>
        </p:txBody>
      </p:sp>
      <p:sp>
        <p:nvSpPr>
          <p:cNvPr id="5" name="Footer Placeholder 4">
            <a:extLst>
              <a:ext uri="{FF2B5EF4-FFF2-40B4-BE49-F238E27FC236}">
                <a16:creationId xmlns:a16="http://schemas.microsoft.com/office/drawing/2014/main" id="{9D4F1086-DC00-4B19-90F0-1B75DB8591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ECBBE-4296-4169-BABD-1BB2F28F6988}"/>
              </a:ext>
            </a:extLst>
          </p:cNvPr>
          <p:cNvSpPr>
            <a:spLocks noGrp="1"/>
          </p:cNvSpPr>
          <p:nvPr>
            <p:ph type="sldNum" sz="quarter" idx="12"/>
          </p:nvPr>
        </p:nvSpPr>
        <p:spPr/>
        <p:txBody>
          <a:bodyPr/>
          <a:lstStyle/>
          <a:p>
            <a:fld id="{6694CF95-966F-4A0F-B8F2-5808C48ACA72}" type="slidenum">
              <a:rPr lang="en-US" smtClean="0"/>
              <a:t>‹#›</a:t>
            </a:fld>
            <a:endParaRPr lang="en-US"/>
          </a:p>
        </p:txBody>
      </p:sp>
    </p:spTree>
    <p:extLst>
      <p:ext uri="{BB962C8B-B14F-4D97-AF65-F5344CB8AC3E}">
        <p14:creationId xmlns:p14="http://schemas.microsoft.com/office/powerpoint/2010/main" val="49323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D6D6D-87D3-464E-B9F5-9C96F19F82E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4DE4DDE-B82A-40FE-BBA1-47BC307652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C9C2A52-E4F4-4F94-807D-4E43E97704B4}"/>
              </a:ext>
            </a:extLst>
          </p:cNvPr>
          <p:cNvSpPr>
            <a:spLocks noGrp="1"/>
          </p:cNvSpPr>
          <p:nvPr>
            <p:ph type="dt" sz="half" idx="10"/>
          </p:nvPr>
        </p:nvSpPr>
        <p:spPr/>
        <p:txBody>
          <a:bodyPr/>
          <a:lstStyle/>
          <a:p>
            <a:fld id="{26C66C4B-E9B6-41A0-BDA5-90935BBDA70F}" type="datetimeFigureOut">
              <a:rPr lang="en-US" smtClean="0"/>
              <a:t>6/8/2020</a:t>
            </a:fld>
            <a:endParaRPr lang="en-US"/>
          </a:p>
        </p:txBody>
      </p:sp>
      <p:sp>
        <p:nvSpPr>
          <p:cNvPr id="5" name="Footer Placeholder 4">
            <a:extLst>
              <a:ext uri="{FF2B5EF4-FFF2-40B4-BE49-F238E27FC236}">
                <a16:creationId xmlns:a16="http://schemas.microsoft.com/office/drawing/2014/main" id="{3CB36F55-841D-4329-85EA-12DE239C0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0BFDBE-6487-4D6A-A4E2-ED5940EF4E06}"/>
              </a:ext>
            </a:extLst>
          </p:cNvPr>
          <p:cNvSpPr>
            <a:spLocks noGrp="1"/>
          </p:cNvSpPr>
          <p:nvPr>
            <p:ph type="sldNum" sz="quarter" idx="12"/>
          </p:nvPr>
        </p:nvSpPr>
        <p:spPr/>
        <p:txBody>
          <a:bodyPr/>
          <a:lstStyle/>
          <a:p>
            <a:fld id="{6694CF95-966F-4A0F-B8F2-5808C48ACA72}" type="slidenum">
              <a:rPr lang="en-US" smtClean="0"/>
              <a:t>‹#›</a:t>
            </a:fld>
            <a:endParaRPr lang="en-US"/>
          </a:p>
        </p:txBody>
      </p:sp>
    </p:spTree>
    <p:extLst>
      <p:ext uri="{BB962C8B-B14F-4D97-AF65-F5344CB8AC3E}">
        <p14:creationId xmlns:p14="http://schemas.microsoft.com/office/powerpoint/2010/main" val="17562033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059D4-4118-48EE-A685-0F2948B206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9C5492-68DC-43D4-981D-273B2D6296D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C739A9C-98A5-448B-ADDD-388960A7870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683921-4454-4734-94DA-EB80D19B3068}"/>
              </a:ext>
            </a:extLst>
          </p:cNvPr>
          <p:cNvSpPr>
            <a:spLocks noGrp="1"/>
          </p:cNvSpPr>
          <p:nvPr>
            <p:ph type="dt" sz="half" idx="10"/>
          </p:nvPr>
        </p:nvSpPr>
        <p:spPr/>
        <p:txBody>
          <a:bodyPr/>
          <a:lstStyle/>
          <a:p>
            <a:fld id="{26C66C4B-E9B6-41A0-BDA5-90935BBDA70F}" type="datetimeFigureOut">
              <a:rPr lang="en-US" smtClean="0"/>
              <a:t>6/8/2020</a:t>
            </a:fld>
            <a:endParaRPr lang="en-US"/>
          </a:p>
        </p:txBody>
      </p:sp>
      <p:sp>
        <p:nvSpPr>
          <p:cNvPr id="6" name="Footer Placeholder 5">
            <a:extLst>
              <a:ext uri="{FF2B5EF4-FFF2-40B4-BE49-F238E27FC236}">
                <a16:creationId xmlns:a16="http://schemas.microsoft.com/office/drawing/2014/main" id="{694084DD-7C17-48B9-A056-C6CD20D2EB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4B3D16-D0DA-4D37-BA1B-65B95FF8D064}"/>
              </a:ext>
            </a:extLst>
          </p:cNvPr>
          <p:cNvSpPr>
            <a:spLocks noGrp="1"/>
          </p:cNvSpPr>
          <p:nvPr>
            <p:ph type="sldNum" sz="quarter" idx="12"/>
          </p:nvPr>
        </p:nvSpPr>
        <p:spPr/>
        <p:txBody>
          <a:bodyPr/>
          <a:lstStyle/>
          <a:p>
            <a:fld id="{6694CF95-966F-4A0F-B8F2-5808C48ACA72}" type="slidenum">
              <a:rPr lang="en-US" smtClean="0"/>
              <a:t>‹#›</a:t>
            </a:fld>
            <a:endParaRPr lang="en-US"/>
          </a:p>
        </p:txBody>
      </p:sp>
    </p:spTree>
    <p:extLst>
      <p:ext uri="{BB962C8B-B14F-4D97-AF65-F5344CB8AC3E}">
        <p14:creationId xmlns:p14="http://schemas.microsoft.com/office/powerpoint/2010/main" val="304722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B415C-43C2-4613-94C0-3DED41927B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A4684D1-B581-45D6-81E5-19C25A79F2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8987822-962A-4F15-A0EA-84710001B95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AC66738-DF9A-425F-9E82-71ACE80527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B2D811-8DE6-4766-BF60-BE3F352DC9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469FF18-DF89-4B2A-ADFC-0CB9C60C27CB}"/>
              </a:ext>
            </a:extLst>
          </p:cNvPr>
          <p:cNvSpPr>
            <a:spLocks noGrp="1"/>
          </p:cNvSpPr>
          <p:nvPr>
            <p:ph type="dt" sz="half" idx="10"/>
          </p:nvPr>
        </p:nvSpPr>
        <p:spPr/>
        <p:txBody>
          <a:bodyPr/>
          <a:lstStyle/>
          <a:p>
            <a:fld id="{26C66C4B-E9B6-41A0-BDA5-90935BBDA70F}" type="datetimeFigureOut">
              <a:rPr lang="en-US" smtClean="0"/>
              <a:t>6/8/2020</a:t>
            </a:fld>
            <a:endParaRPr lang="en-US"/>
          </a:p>
        </p:txBody>
      </p:sp>
      <p:sp>
        <p:nvSpPr>
          <p:cNvPr id="8" name="Footer Placeholder 7">
            <a:extLst>
              <a:ext uri="{FF2B5EF4-FFF2-40B4-BE49-F238E27FC236}">
                <a16:creationId xmlns:a16="http://schemas.microsoft.com/office/drawing/2014/main" id="{951D63F0-5556-43C8-9C2E-A00DBF9EAF0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B9B1A19-0213-47B8-B469-8F9775A630F7}"/>
              </a:ext>
            </a:extLst>
          </p:cNvPr>
          <p:cNvSpPr>
            <a:spLocks noGrp="1"/>
          </p:cNvSpPr>
          <p:nvPr>
            <p:ph type="sldNum" sz="quarter" idx="12"/>
          </p:nvPr>
        </p:nvSpPr>
        <p:spPr/>
        <p:txBody>
          <a:bodyPr/>
          <a:lstStyle/>
          <a:p>
            <a:fld id="{6694CF95-966F-4A0F-B8F2-5808C48ACA72}" type="slidenum">
              <a:rPr lang="en-US" smtClean="0"/>
              <a:t>‹#›</a:t>
            </a:fld>
            <a:endParaRPr lang="en-US"/>
          </a:p>
        </p:txBody>
      </p:sp>
    </p:spTree>
    <p:extLst>
      <p:ext uri="{BB962C8B-B14F-4D97-AF65-F5344CB8AC3E}">
        <p14:creationId xmlns:p14="http://schemas.microsoft.com/office/powerpoint/2010/main" val="3463606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755E7-CDD4-4866-A075-C29C6D30462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0403C2C-7899-4DED-A7C6-75005374B035}"/>
              </a:ext>
            </a:extLst>
          </p:cNvPr>
          <p:cNvSpPr>
            <a:spLocks noGrp="1"/>
          </p:cNvSpPr>
          <p:nvPr>
            <p:ph type="dt" sz="half" idx="10"/>
          </p:nvPr>
        </p:nvSpPr>
        <p:spPr/>
        <p:txBody>
          <a:bodyPr/>
          <a:lstStyle/>
          <a:p>
            <a:fld id="{26C66C4B-E9B6-41A0-BDA5-90935BBDA70F}" type="datetimeFigureOut">
              <a:rPr lang="en-US" smtClean="0"/>
              <a:t>6/8/2020</a:t>
            </a:fld>
            <a:endParaRPr lang="en-US"/>
          </a:p>
        </p:txBody>
      </p:sp>
      <p:sp>
        <p:nvSpPr>
          <p:cNvPr id="4" name="Footer Placeholder 3">
            <a:extLst>
              <a:ext uri="{FF2B5EF4-FFF2-40B4-BE49-F238E27FC236}">
                <a16:creationId xmlns:a16="http://schemas.microsoft.com/office/drawing/2014/main" id="{7F8655DD-7954-40A2-9DA7-8D533203B0E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8EE90B-9A37-43C0-9D3C-EC5F8B622554}"/>
              </a:ext>
            </a:extLst>
          </p:cNvPr>
          <p:cNvSpPr>
            <a:spLocks noGrp="1"/>
          </p:cNvSpPr>
          <p:nvPr>
            <p:ph type="sldNum" sz="quarter" idx="12"/>
          </p:nvPr>
        </p:nvSpPr>
        <p:spPr/>
        <p:txBody>
          <a:bodyPr/>
          <a:lstStyle/>
          <a:p>
            <a:fld id="{6694CF95-966F-4A0F-B8F2-5808C48ACA72}" type="slidenum">
              <a:rPr lang="en-US" smtClean="0"/>
              <a:t>‹#›</a:t>
            </a:fld>
            <a:endParaRPr lang="en-US"/>
          </a:p>
        </p:txBody>
      </p:sp>
    </p:spTree>
    <p:extLst>
      <p:ext uri="{BB962C8B-B14F-4D97-AF65-F5344CB8AC3E}">
        <p14:creationId xmlns:p14="http://schemas.microsoft.com/office/powerpoint/2010/main" val="423976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BDFC5D-21F6-40EE-A215-2B94650F7230}"/>
              </a:ext>
            </a:extLst>
          </p:cNvPr>
          <p:cNvSpPr>
            <a:spLocks noGrp="1"/>
          </p:cNvSpPr>
          <p:nvPr>
            <p:ph type="dt" sz="half" idx="10"/>
          </p:nvPr>
        </p:nvSpPr>
        <p:spPr/>
        <p:txBody>
          <a:bodyPr/>
          <a:lstStyle/>
          <a:p>
            <a:fld id="{26C66C4B-E9B6-41A0-BDA5-90935BBDA70F}" type="datetimeFigureOut">
              <a:rPr lang="en-US" smtClean="0"/>
              <a:t>6/8/2020</a:t>
            </a:fld>
            <a:endParaRPr lang="en-US"/>
          </a:p>
        </p:txBody>
      </p:sp>
      <p:sp>
        <p:nvSpPr>
          <p:cNvPr id="3" name="Footer Placeholder 2">
            <a:extLst>
              <a:ext uri="{FF2B5EF4-FFF2-40B4-BE49-F238E27FC236}">
                <a16:creationId xmlns:a16="http://schemas.microsoft.com/office/drawing/2014/main" id="{3EB7768E-BEDE-46AE-B9BD-0A61CB4E94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4EFF30D-AA3F-4F4F-A805-D99B78441D96}"/>
              </a:ext>
            </a:extLst>
          </p:cNvPr>
          <p:cNvSpPr>
            <a:spLocks noGrp="1"/>
          </p:cNvSpPr>
          <p:nvPr>
            <p:ph type="sldNum" sz="quarter" idx="12"/>
          </p:nvPr>
        </p:nvSpPr>
        <p:spPr/>
        <p:txBody>
          <a:bodyPr/>
          <a:lstStyle/>
          <a:p>
            <a:fld id="{6694CF95-966F-4A0F-B8F2-5808C48ACA72}" type="slidenum">
              <a:rPr lang="en-US" smtClean="0"/>
              <a:t>‹#›</a:t>
            </a:fld>
            <a:endParaRPr lang="en-US"/>
          </a:p>
        </p:txBody>
      </p:sp>
    </p:spTree>
    <p:extLst>
      <p:ext uri="{BB962C8B-B14F-4D97-AF65-F5344CB8AC3E}">
        <p14:creationId xmlns:p14="http://schemas.microsoft.com/office/powerpoint/2010/main" val="3966189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70AF5-852A-41BC-AE8E-CFAF03D728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D24B850-E133-4F91-A742-4FA5B9768C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C3DF465-4E25-4F0E-BBCA-E14CC36154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C79FCE-1DD6-4DC1-8BAF-790B744F2219}"/>
              </a:ext>
            </a:extLst>
          </p:cNvPr>
          <p:cNvSpPr>
            <a:spLocks noGrp="1"/>
          </p:cNvSpPr>
          <p:nvPr>
            <p:ph type="dt" sz="half" idx="10"/>
          </p:nvPr>
        </p:nvSpPr>
        <p:spPr/>
        <p:txBody>
          <a:bodyPr/>
          <a:lstStyle/>
          <a:p>
            <a:fld id="{26C66C4B-E9B6-41A0-BDA5-90935BBDA70F}" type="datetimeFigureOut">
              <a:rPr lang="en-US" smtClean="0"/>
              <a:t>6/8/2020</a:t>
            </a:fld>
            <a:endParaRPr lang="en-US"/>
          </a:p>
        </p:txBody>
      </p:sp>
      <p:sp>
        <p:nvSpPr>
          <p:cNvPr id="6" name="Footer Placeholder 5">
            <a:extLst>
              <a:ext uri="{FF2B5EF4-FFF2-40B4-BE49-F238E27FC236}">
                <a16:creationId xmlns:a16="http://schemas.microsoft.com/office/drawing/2014/main" id="{1B176E46-D5C8-44EE-9B49-5ED7AED261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316A3D-41E6-4B62-A083-BAD52B05B00E}"/>
              </a:ext>
            </a:extLst>
          </p:cNvPr>
          <p:cNvSpPr>
            <a:spLocks noGrp="1"/>
          </p:cNvSpPr>
          <p:nvPr>
            <p:ph type="sldNum" sz="quarter" idx="12"/>
          </p:nvPr>
        </p:nvSpPr>
        <p:spPr/>
        <p:txBody>
          <a:bodyPr/>
          <a:lstStyle/>
          <a:p>
            <a:fld id="{6694CF95-966F-4A0F-B8F2-5808C48ACA72}" type="slidenum">
              <a:rPr lang="en-US" smtClean="0"/>
              <a:t>‹#›</a:t>
            </a:fld>
            <a:endParaRPr lang="en-US"/>
          </a:p>
        </p:txBody>
      </p:sp>
    </p:spTree>
    <p:extLst>
      <p:ext uri="{BB962C8B-B14F-4D97-AF65-F5344CB8AC3E}">
        <p14:creationId xmlns:p14="http://schemas.microsoft.com/office/powerpoint/2010/main" val="3547674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49968-2591-4398-A174-3B011E4401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81D096-4A65-41F7-84A2-D03EE56FE0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06735F-740F-440E-8C77-8661A11EF3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B05B7C-C728-4936-B2E7-999D21F19CB4}"/>
              </a:ext>
            </a:extLst>
          </p:cNvPr>
          <p:cNvSpPr>
            <a:spLocks noGrp="1"/>
          </p:cNvSpPr>
          <p:nvPr>
            <p:ph type="dt" sz="half" idx="10"/>
          </p:nvPr>
        </p:nvSpPr>
        <p:spPr/>
        <p:txBody>
          <a:bodyPr/>
          <a:lstStyle/>
          <a:p>
            <a:fld id="{26C66C4B-E9B6-41A0-BDA5-90935BBDA70F}" type="datetimeFigureOut">
              <a:rPr lang="en-US" smtClean="0"/>
              <a:t>6/8/2020</a:t>
            </a:fld>
            <a:endParaRPr lang="en-US"/>
          </a:p>
        </p:txBody>
      </p:sp>
      <p:sp>
        <p:nvSpPr>
          <p:cNvPr id="6" name="Footer Placeholder 5">
            <a:extLst>
              <a:ext uri="{FF2B5EF4-FFF2-40B4-BE49-F238E27FC236}">
                <a16:creationId xmlns:a16="http://schemas.microsoft.com/office/drawing/2014/main" id="{82AC260E-3101-4556-881B-583C6F760A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E699C0-F9D5-4917-88D1-868169E1EEB6}"/>
              </a:ext>
            </a:extLst>
          </p:cNvPr>
          <p:cNvSpPr>
            <a:spLocks noGrp="1"/>
          </p:cNvSpPr>
          <p:nvPr>
            <p:ph type="sldNum" sz="quarter" idx="12"/>
          </p:nvPr>
        </p:nvSpPr>
        <p:spPr/>
        <p:txBody>
          <a:bodyPr/>
          <a:lstStyle/>
          <a:p>
            <a:fld id="{6694CF95-966F-4A0F-B8F2-5808C48ACA72}" type="slidenum">
              <a:rPr lang="en-US" smtClean="0"/>
              <a:t>‹#›</a:t>
            </a:fld>
            <a:endParaRPr lang="en-US"/>
          </a:p>
        </p:txBody>
      </p:sp>
    </p:spTree>
    <p:extLst>
      <p:ext uri="{BB962C8B-B14F-4D97-AF65-F5344CB8AC3E}">
        <p14:creationId xmlns:p14="http://schemas.microsoft.com/office/powerpoint/2010/main" val="1455745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6D3E09-A08E-4A41-A90E-F389056929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0E9026E-FB36-437A-8476-6454A72B40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4E53C0-E7CC-4D5E-AE22-4B91C5566C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C66C4B-E9B6-41A0-BDA5-90935BBDA70F}" type="datetimeFigureOut">
              <a:rPr lang="en-US" smtClean="0"/>
              <a:t>6/8/2020</a:t>
            </a:fld>
            <a:endParaRPr lang="en-US"/>
          </a:p>
        </p:txBody>
      </p:sp>
      <p:sp>
        <p:nvSpPr>
          <p:cNvPr id="5" name="Footer Placeholder 4">
            <a:extLst>
              <a:ext uri="{FF2B5EF4-FFF2-40B4-BE49-F238E27FC236}">
                <a16:creationId xmlns:a16="http://schemas.microsoft.com/office/drawing/2014/main" id="{A5C1AD25-0E99-437F-B8FE-249FBA1352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74B16C5-FC54-4510-A29E-E21F104C44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94CF95-966F-4A0F-B8F2-5808C48ACA72}" type="slidenum">
              <a:rPr lang="en-US" smtClean="0"/>
              <a:t>‹#›</a:t>
            </a:fld>
            <a:endParaRPr lang="en-US"/>
          </a:p>
        </p:txBody>
      </p:sp>
    </p:spTree>
    <p:extLst>
      <p:ext uri="{BB962C8B-B14F-4D97-AF65-F5344CB8AC3E}">
        <p14:creationId xmlns:p14="http://schemas.microsoft.com/office/powerpoint/2010/main" val="8701680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info.cern.ch/hypertext/WWW/TheProject.html" TargetMode="External"/><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A57489-338E-4306-AC1D-53794E649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557" y="1568925"/>
            <a:ext cx="5070251" cy="3720149"/>
          </a:xfrm>
          <a:prstGeom prst="rect">
            <a:avLst/>
          </a:prstGeom>
        </p:spPr>
      </p:pic>
      <p:sp>
        <p:nvSpPr>
          <p:cNvPr id="4" name="Rectangle 3">
            <a:extLst>
              <a:ext uri="{FF2B5EF4-FFF2-40B4-BE49-F238E27FC236}">
                <a16:creationId xmlns:a16="http://schemas.microsoft.com/office/drawing/2014/main" id="{9D747C58-8635-4FD7-AF8E-F5C54ECBFE4D}"/>
              </a:ext>
            </a:extLst>
          </p:cNvPr>
          <p:cNvSpPr/>
          <p:nvPr/>
        </p:nvSpPr>
        <p:spPr>
          <a:xfrm>
            <a:off x="5681191" y="1305341"/>
            <a:ext cx="6341800" cy="2123658"/>
          </a:xfrm>
          <a:prstGeom prst="rect">
            <a:avLst/>
          </a:prstGeom>
          <a:noFill/>
        </p:spPr>
        <p:txBody>
          <a:bodyPr wrap="none" lIns="91440" tIns="45720" rIns="91440" bIns="45720">
            <a:spAutoFit/>
          </a:bodyPr>
          <a:lstStyle/>
          <a:p>
            <a:pPr algn="ctr"/>
            <a:r>
              <a:rPr lang="en-US" sz="4400" b="1" cap="none" spc="0" dirty="0">
                <a:ln w="0"/>
                <a:solidFill>
                  <a:schemeClr val="tx1"/>
                </a:solidFill>
                <a:latin typeface="Century Gothic" panose="020B0502020202020204" pitchFamily="34" charset="0"/>
              </a:rPr>
              <a:t>SE321</a:t>
            </a:r>
          </a:p>
          <a:p>
            <a:pPr algn="ctr"/>
            <a:r>
              <a:rPr lang="en-US" sz="4400" dirty="0">
                <a:ln w="0"/>
                <a:latin typeface="Century Gothic" panose="020B0502020202020204" pitchFamily="34" charset="0"/>
              </a:rPr>
              <a:t>Lecture 1: Introduction</a:t>
            </a:r>
          </a:p>
          <a:p>
            <a:pPr algn="ctr"/>
            <a:r>
              <a:rPr lang="en-US" sz="4400" b="0" cap="none" spc="0" dirty="0">
                <a:ln w="0"/>
                <a:solidFill>
                  <a:schemeClr val="tx1"/>
                </a:solidFill>
                <a:latin typeface="Century Gothic" panose="020B0502020202020204" pitchFamily="34" charset="0"/>
              </a:rPr>
              <a:t>To Web Technolog</a:t>
            </a:r>
            <a:r>
              <a:rPr lang="en-US" sz="4400" dirty="0">
                <a:ln w="0"/>
                <a:latin typeface="Century Gothic" panose="020B0502020202020204" pitchFamily="34" charset="0"/>
              </a:rPr>
              <a:t>y</a:t>
            </a:r>
            <a:endParaRPr lang="en-US" sz="4400" b="0" cap="none" spc="0" dirty="0">
              <a:ln w="0"/>
              <a:solidFill>
                <a:schemeClr val="tx1"/>
              </a:solidFill>
              <a:latin typeface="Century Gothic" panose="020B0502020202020204" pitchFamily="34" charset="0"/>
            </a:endParaRPr>
          </a:p>
        </p:txBody>
      </p:sp>
      <p:sp>
        <p:nvSpPr>
          <p:cNvPr id="5" name="Rectangle 4">
            <a:extLst>
              <a:ext uri="{FF2B5EF4-FFF2-40B4-BE49-F238E27FC236}">
                <a16:creationId xmlns:a16="http://schemas.microsoft.com/office/drawing/2014/main" id="{ED06A549-0377-455A-8143-562D84FAE20F}"/>
              </a:ext>
            </a:extLst>
          </p:cNvPr>
          <p:cNvSpPr/>
          <p:nvPr/>
        </p:nvSpPr>
        <p:spPr>
          <a:xfrm>
            <a:off x="6487496" y="4596576"/>
            <a:ext cx="4729180" cy="1384995"/>
          </a:xfrm>
          <a:prstGeom prst="rect">
            <a:avLst/>
          </a:prstGeom>
          <a:noFill/>
        </p:spPr>
        <p:txBody>
          <a:bodyPr wrap="none" lIns="91440" tIns="45720" rIns="91440" bIns="45720">
            <a:spAutoFit/>
          </a:bodyPr>
          <a:lstStyle/>
          <a:p>
            <a:pPr algn="ctr"/>
            <a:r>
              <a:rPr lang="en-US" sz="2400" b="1" dirty="0">
                <a:ln w="0"/>
                <a:latin typeface="Century Gothic" panose="020B0502020202020204" pitchFamily="34" charset="0"/>
              </a:rPr>
              <a:t>SK. Fazlee Rabby</a:t>
            </a:r>
          </a:p>
          <a:p>
            <a:pPr algn="ctr"/>
            <a:r>
              <a:rPr lang="en-US" sz="2000" cap="none" spc="0" dirty="0">
                <a:ln w="0"/>
                <a:solidFill>
                  <a:schemeClr val="tx1"/>
                </a:solidFill>
                <a:latin typeface="Century Gothic" panose="020B0502020202020204" pitchFamily="34" charset="0"/>
              </a:rPr>
              <a:t>Lecturer</a:t>
            </a:r>
          </a:p>
          <a:p>
            <a:pPr algn="ctr"/>
            <a:r>
              <a:rPr lang="en-US" sz="2000" cap="none" spc="0" dirty="0">
                <a:ln w="0"/>
                <a:solidFill>
                  <a:schemeClr val="tx1"/>
                </a:solidFill>
                <a:latin typeface="Century Gothic" panose="020B0502020202020204" pitchFamily="34" charset="0"/>
              </a:rPr>
              <a:t>De</a:t>
            </a:r>
            <a:r>
              <a:rPr lang="en-US" sz="2000" dirty="0">
                <a:ln w="0"/>
                <a:latin typeface="Century Gothic" panose="020B0502020202020204" pitchFamily="34" charset="0"/>
              </a:rPr>
              <a:t>partment of Software Engineering</a:t>
            </a:r>
          </a:p>
          <a:p>
            <a:pPr algn="ctr"/>
            <a:r>
              <a:rPr lang="en-US" sz="2000" cap="none" spc="0" dirty="0">
                <a:ln w="0"/>
                <a:solidFill>
                  <a:schemeClr val="tx1"/>
                </a:solidFill>
                <a:latin typeface="Century Gothic" panose="020B0502020202020204" pitchFamily="34" charset="0"/>
              </a:rPr>
              <a:t>Daff</a:t>
            </a:r>
            <a:r>
              <a:rPr lang="en-US" sz="2000" dirty="0">
                <a:ln w="0"/>
                <a:latin typeface="Century Gothic" panose="020B0502020202020204" pitchFamily="34" charset="0"/>
              </a:rPr>
              <a:t>odil International University</a:t>
            </a:r>
            <a:endParaRPr lang="en-US" sz="2000" cap="none" spc="0" dirty="0">
              <a:ln w="0"/>
              <a:solidFill>
                <a:schemeClr val="tx1"/>
              </a:solidFill>
              <a:latin typeface="Century Gothic" panose="020B0502020202020204" pitchFamily="34" charset="0"/>
            </a:endParaRPr>
          </a:p>
        </p:txBody>
      </p:sp>
    </p:spTree>
    <p:extLst>
      <p:ext uri="{BB962C8B-B14F-4D97-AF65-F5344CB8AC3E}">
        <p14:creationId xmlns:p14="http://schemas.microsoft.com/office/powerpoint/2010/main" val="23689721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0ECF272-E439-4B67-B0B5-EE2A6D0711EC}"/>
              </a:ext>
            </a:extLst>
          </p:cNvPr>
          <p:cNvPicPr>
            <a:picLocks noChangeAspect="1"/>
          </p:cNvPicPr>
          <p:nvPr/>
        </p:nvPicPr>
        <p:blipFill>
          <a:blip r:embed="rId2">
            <a:extLst>
              <a:ext uri="{28A0092B-C50C-407E-A947-70E740481C1C}">
                <a14:useLocalDpi xmlns:a14="http://schemas.microsoft.com/office/drawing/2010/main" val="0"/>
              </a:ext>
            </a:extLst>
          </a:blip>
          <a:srcRect l="20336" r="25544" b="18685"/>
          <a:stretch>
            <a:fillRect/>
          </a:stretch>
        </p:blipFill>
        <p:spPr>
          <a:xfrm>
            <a:off x="4361920" y="1533660"/>
            <a:ext cx="3468160" cy="3468160"/>
          </a:xfrm>
          <a:custGeom>
            <a:avLst/>
            <a:gdLst>
              <a:gd name="connsiteX0" fmla="*/ 2788277 w 5576554"/>
              <a:gd name="connsiteY0" fmla="*/ 0 h 5576554"/>
              <a:gd name="connsiteX1" fmla="*/ 5576554 w 5576554"/>
              <a:gd name="connsiteY1" fmla="*/ 2788277 h 5576554"/>
              <a:gd name="connsiteX2" fmla="*/ 2788277 w 5576554"/>
              <a:gd name="connsiteY2" fmla="*/ 5576554 h 5576554"/>
              <a:gd name="connsiteX3" fmla="*/ 0 w 5576554"/>
              <a:gd name="connsiteY3" fmla="*/ 2788277 h 5576554"/>
              <a:gd name="connsiteX4" fmla="*/ 2788277 w 5576554"/>
              <a:gd name="connsiteY4" fmla="*/ 0 h 5576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6554" h="5576554">
                <a:moveTo>
                  <a:pt x="2788277" y="0"/>
                </a:moveTo>
                <a:cubicBezTo>
                  <a:pt x="4328200" y="0"/>
                  <a:pt x="5576554" y="1248354"/>
                  <a:pt x="5576554" y="2788277"/>
                </a:cubicBezTo>
                <a:cubicBezTo>
                  <a:pt x="5576554" y="4328200"/>
                  <a:pt x="4328200" y="5576554"/>
                  <a:pt x="2788277" y="5576554"/>
                </a:cubicBezTo>
                <a:cubicBezTo>
                  <a:pt x="1248354" y="5576554"/>
                  <a:pt x="0" y="4328200"/>
                  <a:pt x="0" y="2788277"/>
                </a:cubicBezTo>
                <a:cubicBezTo>
                  <a:pt x="0" y="1248354"/>
                  <a:pt x="1248354" y="0"/>
                  <a:pt x="2788277" y="0"/>
                </a:cubicBezTo>
                <a:close/>
              </a:path>
            </a:pathLst>
          </a:custGeom>
        </p:spPr>
      </p:pic>
      <p:sp>
        <p:nvSpPr>
          <p:cNvPr id="7" name="Rectangle 6">
            <a:extLst>
              <a:ext uri="{FF2B5EF4-FFF2-40B4-BE49-F238E27FC236}">
                <a16:creationId xmlns:a16="http://schemas.microsoft.com/office/drawing/2014/main" id="{9F1D7FB1-0E56-4622-A9E9-BF49A8B31EA3}"/>
              </a:ext>
            </a:extLst>
          </p:cNvPr>
          <p:cNvSpPr/>
          <p:nvPr/>
        </p:nvSpPr>
        <p:spPr>
          <a:xfrm>
            <a:off x="4548944" y="584743"/>
            <a:ext cx="3094117" cy="646331"/>
          </a:xfrm>
          <a:prstGeom prst="rect">
            <a:avLst/>
          </a:prstGeom>
          <a:noFill/>
        </p:spPr>
        <p:txBody>
          <a:bodyPr wrap="none" lIns="91440" tIns="45720" rIns="91440" bIns="45720">
            <a:spAutoFit/>
          </a:bodyPr>
          <a:lstStyle/>
          <a:p>
            <a:pPr algn="ctr"/>
            <a:r>
              <a:rPr lang="en-US" sz="3600" b="1" cap="none" spc="0" dirty="0">
                <a:ln w="0"/>
                <a:solidFill>
                  <a:schemeClr val="tx1"/>
                </a:solidFill>
                <a:latin typeface="Century Gothic" panose="020B0502020202020204" pitchFamily="34" charset="0"/>
              </a:rPr>
              <a:t>GUESS WHO?</a:t>
            </a:r>
          </a:p>
        </p:txBody>
      </p:sp>
      <p:sp>
        <p:nvSpPr>
          <p:cNvPr id="8" name="Rectangle 7">
            <a:extLst>
              <a:ext uri="{FF2B5EF4-FFF2-40B4-BE49-F238E27FC236}">
                <a16:creationId xmlns:a16="http://schemas.microsoft.com/office/drawing/2014/main" id="{923FD3D7-1DC1-42EB-BA60-7AAD2FE4B8D5}"/>
              </a:ext>
            </a:extLst>
          </p:cNvPr>
          <p:cNvSpPr/>
          <p:nvPr/>
        </p:nvSpPr>
        <p:spPr>
          <a:xfrm>
            <a:off x="3733814" y="5153113"/>
            <a:ext cx="4724371" cy="646331"/>
          </a:xfrm>
          <a:prstGeom prst="rect">
            <a:avLst/>
          </a:prstGeom>
          <a:noFill/>
        </p:spPr>
        <p:txBody>
          <a:bodyPr wrap="none" lIns="91440" tIns="45720" rIns="91440" bIns="45720">
            <a:spAutoFit/>
          </a:bodyPr>
          <a:lstStyle/>
          <a:p>
            <a:pPr algn="ctr"/>
            <a:r>
              <a:rPr lang="en-US" sz="3600" b="1" cap="none" spc="0" dirty="0">
                <a:ln w="0"/>
                <a:solidFill>
                  <a:schemeClr val="tx1"/>
                </a:solidFill>
                <a:latin typeface="Montserrat Medium" panose="00000600000000000000" pitchFamily="50" charset="0"/>
              </a:rPr>
              <a:t>TIM BERNERS-LEE</a:t>
            </a:r>
          </a:p>
        </p:txBody>
      </p:sp>
      <p:sp>
        <p:nvSpPr>
          <p:cNvPr id="9" name="Action Button: Blank 8">
            <a:hlinkClick r:id="rId3" highlightClick="1"/>
            <a:extLst>
              <a:ext uri="{FF2B5EF4-FFF2-40B4-BE49-F238E27FC236}">
                <a16:creationId xmlns:a16="http://schemas.microsoft.com/office/drawing/2014/main" id="{A8A9A9A0-A671-49A5-BF35-B8BD03A87884}"/>
              </a:ext>
            </a:extLst>
          </p:cNvPr>
          <p:cNvSpPr/>
          <p:nvPr/>
        </p:nvSpPr>
        <p:spPr>
          <a:xfrm>
            <a:off x="4494452" y="5950737"/>
            <a:ext cx="3335628" cy="646331"/>
          </a:xfrm>
          <a:prstGeom prst="actionButtonBlank">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WORLD’S FIRST WEBSITE</a:t>
            </a:r>
          </a:p>
        </p:txBody>
      </p:sp>
    </p:spTree>
    <p:extLst>
      <p:ext uri="{BB962C8B-B14F-4D97-AF65-F5344CB8AC3E}">
        <p14:creationId xmlns:p14="http://schemas.microsoft.com/office/powerpoint/2010/main" val="2791384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allAtOnce"/>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C76FA8-DF38-4909-AF97-ACE9E6CF7C5F}"/>
              </a:ext>
            </a:extLst>
          </p:cNvPr>
          <p:cNvSpPr/>
          <p:nvPr/>
        </p:nvSpPr>
        <p:spPr>
          <a:xfrm>
            <a:off x="5086753" y="584743"/>
            <a:ext cx="2018502" cy="646331"/>
          </a:xfrm>
          <a:prstGeom prst="rect">
            <a:avLst/>
          </a:prstGeom>
          <a:noFill/>
        </p:spPr>
        <p:txBody>
          <a:bodyPr wrap="none" lIns="91440" tIns="45720" rIns="91440" bIns="45720">
            <a:spAutoFit/>
          </a:bodyPr>
          <a:lstStyle/>
          <a:p>
            <a:pPr algn="ctr"/>
            <a:r>
              <a:rPr lang="en-US" sz="3600" b="1" cap="none" spc="0" dirty="0">
                <a:ln w="0"/>
                <a:solidFill>
                  <a:schemeClr val="tx1"/>
                </a:solidFill>
                <a:latin typeface="Century Gothic" panose="020B0502020202020204" pitchFamily="34" charset="0"/>
              </a:rPr>
              <a:t>Protocol</a:t>
            </a:r>
          </a:p>
        </p:txBody>
      </p:sp>
      <p:sp>
        <p:nvSpPr>
          <p:cNvPr id="3" name="Rectangle 2">
            <a:extLst>
              <a:ext uri="{FF2B5EF4-FFF2-40B4-BE49-F238E27FC236}">
                <a16:creationId xmlns:a16="http://schemas.microsoft.com/office/drawing/2014/main" id="{3004F6A7-13D4-4468-AAE5-309FFB7B0DEE}"/>
              </a:ext>
            </a:extLst>
          </p:cNvPr>
          <p:cNvSpPr/>
          <p:nvPr/>
        </p:nvSpPr>
        <p:spPr>
          <a:xfrm>
            <a:off x="1704304" y="1714917"/>
            <a:ext cx="8783392" cy="830997"/>
          </a:xfrm>
          <a:prstGeom prst="rect">
            <a:avLst/>
          </a:prstGeom>
        </p:spPr>
        <p:txBody>
          <a:bodyPr wrap="square">
            <a:spAutoFit/>
          </a:bodyPr>
          <a:lstStyle/>
          <a:p>
            <a:r>
              <a:rPr lang="en-US" sz="2400" b="1" i="0" dirty="0">
                <a:effectLst/>
                <a:latin typeface="Segoe UI Light" panose="020B0502040204020203" pitchFamily="34" charset="0"/>
                <a:cs typeface="Segoe UI Light" panose="020B0502040204020203" pitchFamily="34" charset="0"/>
              </a:rPr>
              <a:t>Protocol</a:t>
            </a:r>
            <a:r>
              <a:rPr lang="en-US" sz="2400" b="0" i="0" dirty="0">
                <a:effectLst/>
                <a:latin typeface="Segoe UI Light" panose="020B0502040204020203" pitchFamily="34" charset="0"/>
                <a:cs typeface="Segoe UI Light" panose="020B0502040204020203" pitchFamily="34" charset="0"/>
              </a:rPr>
              <a:t> is a standard set of rules that allow electronic devices to communicate with each other</a:t>
            </a:r>
            <a:endParaRPr lang="en-US" sz="2400" dirty="0">
              <a:latin typeface="Segoe UI Light" panose="020B0502040204020203" pitchFamily="34" charset="0"/>
              <a:cs typeface="Segoe UI Light" panose="020B0502040204020203" pitchFamily="34" charset="0"/>
            </a:endParaRPr>
          </a:p>
        </p:txBody>
      </p:sp>
      <p:sp>
        <p:nvSpPr>
          <p:cNvPr id="4" name="Rectangle 3">
            <a:extLst>
              <a:ext uri="{FF2B5EF4-FFF2-40B4-BE49-F238E27FC236}">
                <a16:creationId xmlns:a16="http://schemas.microsoft.com/office/drawing/2014/main" id="{035339E8-ADA8-4C53-B9AA-B39E7E94D52C}"/>
              </a:ext>
            </a:extLst>
          </p:cNvPr>
          <p:cNvSpPr/>
          <p:nvPr/>
        </p:nvSpPr>
        <p:spPr>
          <a:xfrm>
            <a:off x="1704304" y="3419341"/>
            <a:ext cx="8783392" cy="3046988"/>
          </a:xfrm>
          <a:prstGeom prst="rect">
            <a:avLst/>
          </a:prstGeom>
        </p:spPr>
        <p:txBody>
          <a:bodyPr wrap="square">
            <a:spAutoFit/>
          </a:bodyPr>
          <a:lstStyle/>
          <a:p>
            <a:r>
              <a:rPr lang="en-US" sz="2400" b="1" i="0" dirty="0">
                <a:effectLst/>
                <a:latin typeface="Segoe UI Light" panose="020B0502040204020203" pitchFamily="34" charset="0"/>
                <a:cs typeface="Segoe UI Light" panose="020B0502040204020203" pitchFamily="34" charset="0"/>
              </a:rPr>
              <a:t>File Transfer Protocol (FTP) – </a:t>
            </a:r>
            <a:r>
              <a:rPr lang="en-US" sz="2400" i="0" dirty="0">
                <a:effectLst/>
                <a:latin typeface="Segoe UI Light" panose="020B0502040204020203" pitchFamily="34" charset="0"/>
                <a:cs typeface="Segoe UI Light" panose="020B0502040204020203" pitchFamily="34" charset="0"/>
              </a:rPr>
              <a:t>FTP is one of the most commonly used file transfer protocol on the internet and within private networks.</a:t>
            </a:r>
          </a:p>
          <a:p>
            <a:endParaRPr lang="en-US" sz="2400" dirty="0">
              <a:latin typeface="Segoe UI Light" panose="020B0502040204020203" pitchFamily="34" charset="0"/>
              <a:cs typeface="Segoe UI Light" panose="020B0502040204020203" pitchFamily="34" charset="0"/>
            </a:endParaRPr>
          </a:p>
          <a:p>
            <a:r>
              <a:rPr lang="en-US" sz="2400" b="1" dirty="0">
                <a:latin typeface="Segoe UI Light" panose="020B0502040204020203" pitchFamily="34" charset="0"/>
                <a:cs typeface="Segoe UI Light" panose="020B0502040204020203" pitchFamily="34" charset="0"/>
              </a:rPr>
              <a:t>Simple Main Transfer Protocol (SMTP) – </a:t>
            </a:r>
            <a:r>
              <a:rPr lang="en-US" sz="2400" dirty="0">
                <a:latin typeface="Segoe UI Light" panose="020B0502040204020203" pitchFamily="34" charset="0"/>
                <a:cs typeface="Segoe UI Light" panose="020B0502040204020203" pitchFamily="34" charset="0"/>
              </a:rPr>
              <a:t>SMTP is used for primarily two functions. It is used to transfer email from source to destination between mail servers and it is used by end users to send mail to a mail system.</a:t>
            </a:r>
          </a:p>
        </p:txBody>
      </p:sp>
    </p:spTree>
    <p:extLst>
      <p:ext uri="{BB962C8B-B14F-4D97-AF65-F5344CB8AC3E}">
        <p14:creationId xmlns:p14="http://schemas.microsoft.com/office/powerpoint/2010/main" val="1123516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06BA67C-EE32-4841-AFC3-A7EEA607EE16}"/>
              </a:ext>
            </a:extLst>
          </p:cNvPr>
          <p:cNvSpPr/>
          <p:nvPr/>
        </p:nvSpPr>
        <p:spPr>
          <a:xfrm>
            <a:off x="2935530" y="584743"/>
            <a:ext cx="6320961" cy="646331"/>
          </a:xfrm>
          <a:prstGeom prst="rect">
            <a:avLst/>
          </a:prstGeom>
          <a:noFill/>
        </p:spPr>
        <p:txBody>
          <a:bodyPr wrap="none" lIns="91440" tIns="45720" rIns="91440" bIns="45720">
            <a:spAutoFit/>
          </a:bodyPr>
          <a:lstStyle/>
          <a:p>
            <a:pPr algn="ctr"/>
            <a:r>
              <a:rPr lang="en-US" sz="3600" b="1" cap="none" spc="0" dirty="0">
                <a:ln w="0"/>
                <a:solidFill>
                  <a:schemeClr val="tx1"/>
                </a:solidFill>
                <a:latin typeface="Century Gothic" panose="020B0502020202020204" pitchFamily="34" charset="0"/>
              </a:rPr>
              <a:t>Hyper Text Transfer Protocol</a:t>
            </a:r>
          </a:p>
        </p:txBody>
      </p:sp>
      <p:sp>
        <p:nvSpPr>
          <p:cNvPr id="3" name="Rectangle 2">
            <a:extLst>
              <a:ext uri="{FF2B5EF4-FFF2-40B4-BE49-F238E27FC236}">
                <a16:creationId xmlns:a16="http://schemas.microsoft.com/office/drawing/2014/main" id="{2252D199-12D3-437A-807D-856CAF6BA5E9}"/>
              </a:ext>
            </a:extLst>
          </p:cNvPr>
          <p:cNvSpPr/>
          <p:nvPr/>
        </p:nvSpPr>
        <p:spPr>
          <a:xfrm>
            <a:off x="1259983" y="2062440"/>
            <a:ext cx="9672034" cy="3508653"/>
          </a:xfrm>
          <a:prstGeom prst="rect">
            <a:avLst/>
          </a:prstGeom>
        </p:spPr>
        <p:txBody>
          <a:bodyPr wrap="square">
            <a:spAutoFit/>
          </a:bodyPr>
          <a:lstStyle/>
          <a:p>
            <a:r>
              <a:rPr lang="en-US" sz="2400" dirty="0">
                <a:latin typeface="Segoe UI Light" panose="020B0502040204020203" pitchFamily="34" charset="0"/>
                <a:cs typeface="Segoe UI Light" panose="020B0502040204020203" pitchFamily="34" charset="0"/>
              </a:rPr>
              <a:t>Before the Web, the Internet protocol was FTP (File Transfer Protocol). FTP was too slow, and hence HTTP was invented. </a:t>
            </a:r>
          </a:p>
          <a:p>
            <a:endParaRPr lang="en-US" sz="2400" dirty="0">
              <a:latin typeface="Segoe UI Light" panose="020B0502040204020203" pitchFamily="34" charset="0"/>
              <a:cs typeface="Segoe UI Light" panose="020B0502040204020203" pitchFamily="34" charset="0"/>
            </a:endParaRPr>
          </a:p>
          <a:p>
            <a:pPr marL="342900" indent="-342900">
              <a:spcBef>
                <a:spcPts val="1200"/>
              </a:spcBef>
              <a:spcAft>
                <a:spcPts val="1200"/>
              </a:spcAft>
              <a:buFont typeface="Wingdings" panose="05000000000000000000" pitchFamily="2" charset="2"/>
              <a:buChar char="§"/>
            </a:pPr>
            <a:r>
              <a:rPr lang="en-US" sz="2400" dirty="0">
                <a:latin typeface="Segoe UI Light" panose="020B0502040204020203" pitchFamily="34" charset="0"/>
                <a:cs typeface="Segoe UI Light" panose="020B0502040204020203" pitchFamily="34" charset="0"/>
              </a:rPr>
              <a:t>HTTP takes care of the communication between a web server and a web browser.</a:t>
            </a:r>
          </a:p>
          <a:p>
            <a:pPr marL="342900" indent="-342900">
              <a:spcBef>
                <a:spcPts val="1200"/>
              </a:spcBef>
              <a:spcAft>
                <a:spcPts val="1200"/>
              </a:spcAft>
              <a:buFont typeface="Wingdings" panose="05000000000000000000" pitchFamily="2" charset="2"/>
              <a:buChar char="§"/>
            </a:pPr>
            <a:r>
              <a:rPr lang="en-US" sz="2400" dirty="0">
                <a:latin typeface="Segoe UI Light" panose="020B0502040204020203" pitchFamily="34" charset="0"/>
                <a:cs typeface="Segoe UI Light" panose="020B0502040204020203" pitchFamily="34" charset="0"/>
              </a:rPr>
              <a:t>HTTP is used for sending requests from a web client (a browser) to a web server, returning web content (web pages) from the server back to the client.</a:t>
            </a:r>
          </a:p>
        </p:txBody>
      </p:sp>
    </p:spTree>
    <p:extLst>
      <p:ext uri="{BB962C8B-B14F-4D97-AF65-F5344CB8AC3E}">
        <p14:creationId xmlns:p14="http://schemas.microsoft.com/office/powerpoint/2010/main" val="17685819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06BA67C-EE32-4841-AFC3-A7EEA607EE16}"/>
              </a:ext>
            </a:extLst>
          </p:cNvPr>
          <p:cNvSpPr/>
          <p:nvPr/>
        </p:nvSpPr>
        <p:spPr>
          <a:xfrm>
            <a:off x="2935530" y="584743"/>
            <a:ext cx="6320961" cy="646331"/>
          </a:xfrm>
          <a:prstGeom prst="rect">
            <a:avLst/>
          </a:prstGeom>
          <a:noFill/>
        </p:spPr>
        <p:txBody>
          <a:bodyPr wrap="none" lIns="91440" tIns="45720" rIns="91440" bIns="45720">
            <a:spAutoFit/>
          </a:bodyPr>
          <a:lstStyle/>
          <a:p>
            <a:pPr algn="ctr"/>
            <a:r>
              <a:rPr lang="en-US" sz="3600" b="1" cap="none" spc="0" dirty="0">
                <a:ln w="0"/>
                <a:solidFill>
                  <a:schemeClr val="tx1"/>
                </a:solidFill>
                <a:latin typeface="Century Gothic" panose="020B0502020202020204" pitchFamily="34" charset="0"/>
              </a:rPr>
              <a:t>Hyper Text Transfer Protocol</a:t>
            </a:r>
          </a:p>
        </p:txBody>
      </p:sp>
      <p:sp>
        <p:nvSpPr>
          <p:cNvPr id="3" name="Rectangle 2">
            <a:extLst>
              <a:ext uri="{FF2B5EF4-FFF2-40B4-BE49-F238E27FC236}">
                <a16:creationId xmlns:a16="http://schemas.microsoft.com/office/drawing/2014/main" id="{2252D199-12D3-437A-807D-856CAF6BA5E9}"/>
              </a:ext>
            </a:extLst>
          </p:cNvPr>
          <p:cNvSpPr/>
          <p:nvPr/>
        </p:nvSpPr>
        <p:spPr>
          <a:xfrm>
            <a:off x="1259983" y="2448806"/>
            <a:ext cx="9672034" cy="3216265"/>
          </a:xfrm>
          <a:prstGeom prst="rect">
            <a:avLst/>
          </a:prstGeom>
        </p:spPr>
        <p:txBody>
          <a:bodyPr wrap="square">
            <a:spAutoFit/>
          </a:bodyPr>
          <a:lstStyle/>
          <a:p>
            <a:r>
              <a:rPr lang="en-US" sz="2400" dirty="0">
                <a:latin typeface="Segoe UI Light" panose="020B0502040204020203" pitchFamily="34" charset="0"/>
                <a:cs typeface="Segoe UI Light" panose="020B0502040204020203" pitchFamily="34" charset="0"/>
              </a:rPr>
              <a:t>There are four messages within this protocol:</a:t>
            </a:r>
          </a:p>
          <a:p>
            <a:endParaRPr lang="en-US" sz="2400" dirty="0">
              <a:latin typeface="Segoe UI Light" panose="020B0502040204020203" pitchFamily="34" charset="0"/>
              <a:cs typeface="Segoe UI Light" panose="020B0502040204020203" pitchFamily="34" charset="0"/>
            </a:endParaRPr>
          </a:p>
          <a:p>
            <a:pPr marL="457200" indent="-457200">
              <a:spcBef>
                <a:spcPts val="600"/>
              </a:spcBef>
              <a:spcAft>
                <a:spcPts val="600"/>
              </a:spcAft>
              <a:buFont typeface="+mj-lt"/>
              <a:buAutoNum type="arabicPeriod"/>
            </a:pPr>
            <a:r>
              <a:rPr lang="en-US" sz="2400" b="1" dirty="0">
                <a:latin typeface="Segoe UI Light" panose="020B0502040204020203" pitchFamily="34" charset="0"/>
                <a:cs typeface="Segoe UI Light" panose="020B0502040204020203" pitchFamily="34" charset="0"/>
              </a:rPr>
              <a:t>Connection: </a:t>
            </a:r>
            <a:r>
              <a:rPr lang="en-US" sz="2400" dirty="0">
                <a:latin typeface="Segoe UI Light" panose="020B0502040204020203" pitchFamily="34" charset="0"/>
                <a:cs typeface="Segoe UI Light" panose="020B0502040204020203" pitchFamily="34" charset="0"/>
              </a:rPr>
              <a:t>Establishes a connection between the client and the server</a:t>
            </a:r>
          </a:p>
          <a:p>
            <a:pPr marL="457200" indent="-457200">
              <a:spcBef>
                <a:spcPts val="600"/>
              </a:spcBef>
              <a:spcAft>
                <a:spcPts val="600"/>
              </a:spcAft>
              <a:buFont typeface="+mj-lt"/>
              <a:buAutoNum type="arabicPeriod"/>
            </a:pPr>
            <a:r>
              <a:rPr lang="en-US" sz="2400" b="1" dirty="0">
                <a:latin typeface="Segoe UI Light" panose="020B0502040204020203" pitchFamily="34" charset="0"/>
                <a:cs typeface="Segoe UI Light" panose="020B0502040204020203" pitchFamily="34" charset="0"/>
              </a:rPr>
              <a:t>Request:</a:t>
            </a:r>
            <a:r>
              <a:rPr lang="en-US" sz="2400" dirty="0">
                <a:latin typeface="Segoe UI Light" panose="020B0502040204020203" pitchFamily="34" charset="0"/>
                <a:cs typeface="Segoe UI Light" panose="020B0502040204020203" pitchFamily="34" charset="0"/>
              </a:rPr>
              <a:t> Asks for a resource</a:t>
            </a:r>
          </a:p>
          <a:p>
            <a:pPr marL="457200" indent="-457200">
              <a:spcBef>
                <a:spcPts val="600"/>
              </a:spcBef>
              <a:spcAft>
                <a:spcPts val="600"/>
              </a:spcAft>
              <a:buFont typeface="+mj-lt"/>
              <a:buAutoNum type="arabicPeriod"/>
            </a:pPr>
            <a:r>
              <a:rPr lang="en-US" sz="2400" b="1" dirty="0">
                <a:latin typeface="Segoe UI Light" panose="020B0502040204020203" pitchFamily="34" charset="0"/>
                <a:cs typeface="Segoe UI Light" panose="020B0502040204020203" pitchFamily="34" charset="0"/>
              </a:rPr>
              <a:t>Response: </a:t>
            </a:r>
            <a:r>
              <a:rPr lang="en-US" sz="2400" dirty="0">
                <a:latin typeface="Segoe UI Light" panose="020B0502040204020203" pitchFamily="34" charset="0"/>
                <a:cs typeface="Segoe UI Light" panose="020B0502040204020203" pitchFamily="34" charset="0"/>
              </a:rPr>
              <a:t>Delivers the resource</a:t>
            </a:r>
          </a:p>
          <a:p>
            <a:pPr marL="457200" indent="-457200">
              <a:spcBef>
                <a:spcPts val="600"/>
              </a:spcBef>
              <a:spcAft>
                <a:spcPts val="600"/>
              </a:spcAft>
              <a:buFont typeface="+mj-lt"/>
              <a:buAutoNum type="arabicPeriod"/>
            </a:pPr>
            <a:r>
              <a:rPr lang="en-US" sz="2400" b="1" dirty="0">
                <a:latin typeface="Segoe UI Light" panose="020B0502040204020203" pitchFamily="34" charset="0"/>
                <a:cs typeface="Segoe UI Light" panose="020B0502040204020203" pitchFamily="34" charset="0"/>
              </a:rPr>
              <a:t>Close:</a:t>
            </a:r>
            <a:r>
              <a:rPr lang="en-US" sz="2400" dirty="0">
                <a:latin typeface="Segoe UI Light" panose="020B0502040204020203" pitchFamily="34" charset="0"/>
                <a:cs typeface="Segoe UI Light" panose="020B0502040204020203" pitchFamily="34" charset="0"/>
              </a:rPr>
              <a:t> Terminates the connection</a:t>
            </a:r>
          </a:p>
        </p:txBody>
      </p:sp>
    </p:spTree>
    <p:extLst>
      <p:ext uri="{BB962C8B-B14F-4D97-AF65-F5344CB8AC3E}">
        <p14:creationId xmlns:p14="http://schemas.microsoft.com/office/powerpoint/2010/main" val="17754010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64B5F7"/>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06BA67C-EE32-4841-AFC3-A7EEA607EE16}"/>
              </a:ext>
            </a:extLst>
          </p:cNvPr>
          <p:cNvSpPr/>
          <p:nvPr/>
        </p:nvSpPr>
        <p:spPr>
          <a:xfrm>
            <a:off x="4378222" y="387779"/>
            <a:ext cx="3435556"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Domain Name</a:t>
            </a:r>
          </a:p>
        </p:txBody>
      </p:sp>
      <p:sp>
        <p:nvSpPr>
          <p:cNvPr id="3" name="Rectangle 2">
            <a:extLst>
              <a:ext uri="{FF2B5EF4-FFF2-40B4-BE49-F238E27FC236}">
                <a16:creationId xmlns:a16="http://schemas.microsoft.com/office/drawing/2014/main" id="{2252D199-12D3-437A-807D-856CAF6BA5E9}"/>
              </a:ext>
            </a:extLst>
          </p:cNvPr>
          <p:cNvSpPr/>
          <p:nvPr/>
        </p:nvSpPr>
        <p:spPr>
          <a:xfrm>
            <a:off x="311076" y="4808226"/>
            <a:ext cx="3846987" cy="1015663"/>
          </a:xfrm>
          <a:prstGeom prst="rect">
            <a:avLst/>
          </a:prstGeom>
        </p:spPr>
        <p:txBody>
          <a:bodyPr wrap="square">
            <a:spAutoFit/>
          </a:bodyPr>
          <a:lstStyle/>
          <a:p>
            <a:pPr algn="ctr"/>
            <a:r>
              <a:rPr lang="en-US" sz="2000" dirty="0">
                <a:latin typeface="Segoe UI Light" panose="020B0502040204020203" pitchFamily="34" charset="0"/>
                <a:cs typeface="Segoe UI Light" panose="020B0502040204020203" pitchFamily="34" charset="0"/>
              </a:rPr>
              <a:t>Websites are typically situated in webservers that are identified on the web using IP Addresses.</a:t>
            </a:r>
          </a:p>
        </p:txBody>
      </p:sp>
      <p:pic>
        <p:nvPicPr>
          <p:cNvPr id="5" name="Picture 4">
            <a:extLst>
              <a:ext uri="{FF2B5EF4-FFF2-40B4-BE49-F238E27FC236}">
                <a16:creationId xmlns:a16="http://schemas.microsoft.com/office/drawing/2014/main" id="{5DF30E1F-C676-41D7-903D-983E84C77C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1627" y="2243118"/>
            <a:ext cx="1185882" cy="1185882"/>
          </a:xfrm>
          <a:prstGeom prst="rect">
            <a:avLst/>
          </a:prstGeom>
        </p:spPr>
      </p:pic>
      <p:sp>
        <p:nvSpPr>
          <p:cNvPr id="6" name="Rectangle 5">
            <a:extLst>
              <a:ext uri="{FF2B5EF4-FFF2-40B4-BE49-F238E27FC236}">
                <a16:creationId xmlns:a16="http://schemas.microsoft.com/office/drawing/2014/main" id="{BFFCAA72-D3BC-43AC-A24A-D433E71AAF53}"/>
              </a:ext>
            </a:extLst>
          </p:cNvPr>
          <p:cNvSpPr/>
          <p:nvPr/>
        </p:nvSpPr>
        <p:spPr>
          <a:xfrm>
            <a:off x="1177228" y="3884364"/>
            <a:ext cx="2114681" cy="400110"/>
          </a:xfrm>
          <a:prstGeom prst="rect">
            <a:avLst/>
          </a:prstGeom>
          <a:noFill/>
        </p:spPr>
        <p:txBody>
          <a:bodyPr wrap="none" lIns="91440" tIns="45720" rIns="91440" bIns="45720">
            <a:spAutoFit/>
          </a:bodyPr>
          <a:lstStyle/>
          <a:p>
            <a:pPr algn="ctr"/>
            <a:r>
              <a:rPr lang="en-US" sz="2000" b="1" dirty="0">
                <a:ln w="0"/>
                <a:latin typeface="Montserrat Medium" panose="00000600000000000000" pitchFamily="50" charset="0"/>
              </a:rPr>
              <a:t>203.109.64.104</a:t>
            </a:r>
            <a:endParaRPr lang="en-US" sz="2000" b="1" cap="none" spc="0" dirty="0">
              <a:ln w="0"/>
              <a:latin typeface="Montserrat Medium" panose="00000600000000000000" pitchFamily="50" charset="0"/>
            </a:endParaRPr>
          </a:p>
        </p:txBody>
      </p:sp>
      <p:pic>
        <p:nvPicPr>
          <p:cNvPr id="8" name="Picture 7">
            <a:extLst>
              <a:ext uri="{FF2B5EF4-FFF2-40B4-BE49-F238E27FC236}">
                <a16:creationId xmlns:a16="http://schemas.microsoft.com/office/drawing/2014/main" id="{DC2AC576-1A96-42EC-BE69-65A1BDBE6D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46299" y="1278809"/>
            <a:ext cx="2499402" cy="2499402"/>
          </a:xfrm>
          <a:prstGeom prst="rect">
            <a:avLst/>
          </a:prstGeom>
        </p:spPr>
      </p:pic>
      <p:sp>
        <p:nvSpPr>
          <p:cNvPr id="9" name="Rectangle 8">
            <a:extLst>
              <a:ext uri="{FF2B5EF4-FFF2-40B4-BE49-F238E27FC236}">
                <a16:creationId xmlns:a16="http://schemas.microsoft.com/office/drawing/2014/main" id="{C9723E81-D778-47B5-869F-FD590FB915F5}"/>
              </a:ext>
            </a:extLst>
          </p:cNvPr>
          <p:cNvSpPr/>
          <p:nvPr/>
        </p:nvSpPr>
        <p:spPr>
          <a:xfrm>
            <a:off x="4378222" y="4808227"/>
            <a:ext cx="3435556" cy="1015663"/>
          </a:xfrm>
          <a:prstGeom prst="rect">
            <a:avLst/>
          </a:prstGeom>
        </p:spPr>
        <p:txBody>
          <a:bodyPr wrap="square">
            <a:spAutoFit/>
          </a:bodyPr>
          <a:lstStyle/>
          <a:p>
            <a:pPr algn="ctr"/>
            <a:r>
              <a:rPr lang="en-US" sz="2000" dirty="0">
                <a:latin typeface="Segoe UI Light" panose="020B0502040204020203" pitchFamily="34" charset="0"/>
                <a:cs typeface="Segoe UI Light" panose="020B0502040204020203" pitchFamily="34" charset="0"/>
              </a:rPr>
              <a:t>Numbers like IP Address are harder for ordinary people to remember </a:t>
            </a:r>
          </a:p>
        </p:txBody>
      </p:sp>
      <p:sp>
        <p:nvSpPr>
          <p:cNvPr id="10" name="Rectangle 9">
            <a:extLst>
              <a:ext uri="{FF2B5EF4-FFF2-40B4-BE49-F238E27FC236}">
                <a16:creationId xmlns:a16="http://schemas.microsoft.com/office/drawing/2014/main" id="{6D412C2A-8174-4E51-9361-DE50F9D0ACD3}"/>
              </a:ext>
            </a:extLst>
          </p:cNvPr>
          <p:cNvSpPr/>
          <p:nvPr/>
        </p:nvSpPr>
        <p:spPr>
          <a:xfrm>
            <a:off x="4175235" y="3730476"/>
            <a:ext cx="3846987" cy="707886"/>
          </a:xfrm>
          <a:prstGeom prst="rect">
            <a:avLst/>
          </a:prstGeom>
          <a:noFill/>
        </p:spPr>
        <p:txBody>
          <a:bodyPr wrap="square" lIns="91440" tIns="45720" rIns="91440" bIns="45720">
            <a:spAutoFit/>
          </a:bodyPr>
          <a:lstStyle/>
          <a:p>
            <a:pPr algn="ctr"/>
            <a:r>
              <a:rPr lang="en-US" sz="2000" b="1" dirty="0">
                <a:ln w="0"/>
                <a:latin typeface="Montserrat Medium" panose="00000600000000000000" pitchFamily="50" charset="0"/>
              </a:rPr>
              <a:t>What was the IP</a:t>
            </a:r>
            <a:br>
              <a:rPr lang="en-US" sz="2000" b="1" dirty="0">
                <a:ln w="0"/>
                <a:latin typeface="Montserrat Medium" panose="00000600000000000000" pitchFamily="50" charset="0"/>
              </a:rPr>
            </a:br>
            <a:r>
              <a:rPr lang="en-US" sz="2000" b="1" dirty="0">
                <a:ln w="0"/>
                <a:latin typeface="Montserrat Medium" panose="00000600000000000000" pitchFamily="50" charset="0"/>
              </a:rPr>
              <a:t>of that important website?</a:t>
            </a:r>
            <a:endParaRPr lang="en-US" sz="2000" b="1" cap="none" spc="0" dirty="0">
              <a:ln w="0"/>
              <a:latin typeface="Montserrat Medium" panose="00000600000000000000" pitchFamily="50" charset="0"/>
            </a:endParaRPr>
          </a:p>
        </p:txBody>
      </p:sp>
      <p:pic>
        <p:nvPicPr>
          <p:cNvPr id="12" name="Picture 11">
            <a:extLst>
              <a:ext uri="{FF2B5EF4-FFF2-40B4-BE49-F238E27FC236}">
                <a16:creationId xmlns:a16="http://schemas.microsoft.com/office/drawing/2014/main" id="{9CB601C2-0C8D-40C1-AAEF-D66C3A68B3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30451" y="1690455"/>
            <a:ext cx="1676110" cy="1676110"/>
          </a:xfrm>
          <a:prstGeom prst="rect">
            <a:avLst/>
          </a:prstGeom>
        </p:spPr>
      </p:pic>
      <p:sp>
        <p:nvSpPr>
          <p:cNvPr id="13" name="Rectangle 12">
            <a:extLst>
              <a:ext uri="{FF2B5EF4-FFF2-40B4-BE49-F238E27FC236}">
                <a16:creationId xmlns:a16="http://schemas.microsoft.com/office/drawing/2014/main" id="{C8E301D0-E53A-4940-ACA5-EF7A1AC708D8}"/>
              </a:ext>
            </a:extLst>
          </p:cNvPr>
          <p:cNvSpPr/>
          <p:nvPr/>
        </p:nvSpPr>
        <p:spPr>
          <a:xfrm>
            <a:off x="8345013" y="3786693"/>
            <a:ext cx="3846987" cy="400110"/>
          </a:xfrm>
          <a:prstGeom prst="rect">
            <a:avLst/>
          </a:prstGeom>
          <a:noFill/>
        </p:spPr>
        <p:txBody>
          <a:bodyPr wrap="square" lIns="91440" tIns="45720" rIns="91440" bIns="45720">
            <a:spAutoFit/>
          </a:bodyPr>
          <a:lstStyle/>
          <a:p>
            <a:pPr algn="ctr"/>
            <a:r>
              <a:rPr lang="en-US" sz="2000" b="1" dirty="0">
                <a:ln w="0"/>
                <a:latin typeface="Montserrat Medium" panose="00000600000000000000" pitchFamily="50" charset="0"/>
              </a:rPr>
              <a:t>www.easyname.com</a:t>
            </a:r>
            <a:endParaRPr lang="en-US" sz="2000" b="1" cap="none" spc="0" dirty="0">
              <a:ln w="0"/>
              <a:latin typeface="Montserrat Medium" panose="00000600000000000000" pitchFamily="50" charset="0"/>
            </a:endParaRPr>
          </a:p>
        </p:txBody>
      </p:sp>
      <p:sp>
        <p:nvSpPr>
          <p:cNvPr id="14" name="Rectangle 13">
            <a:extLst>
              <a:ext uri="{FF2B5EF4-FFF2-40B4-BE49-F238E27FC236}">
                <a16:creationId xmlns:a16="http://schemas.microsoft.com/office/drawing/2014/main" id="{F185295D-3A3B-4686-AED6-0379F4F37C1C}"/>
              </a:ext>
            </a:extLst>
          </p:cNvPr>
          <p:cNvSpPr/>
          <p:nvPr/>
        </p:nvSpPr>
        <p:spPr>
          <a:xfrm>
            <a:off x="8550728" y="4438362"/>
            <a:ext cx="3435556" cy="2308324"/>
          </a:xfrm>
          <a:prstGeom prst="rect">
            <a:avLst/>
          </a:prstGeom>
        </p:spPr>
        <p:txBody>
          <a:bodyPr wrap="square">
            <a:spAutoFit/>
          </a:bodyPr>
          <a:lstStyle/>
          <a:p>
            <a:pPr algn="ctr"/>
            <a:r>
              <a:rPr lang="en-US" dirty="0">
                <a:latin typeface="Segoe UI Light" panose="020B0502040204020203" pitchFamily="34" charset="0"/>
                <a:cs typeface="Segoe UI Light" panose="020B0502040204020203" pitchFamily="34" charset="0"/>
              </a:rPr>
              <a:t>Domain names were invented to solve this problem. Now if you want to visit a website, then you don’t need to enter a long string of numbers. Instead, you can visit it by typing an easy to remember domain name in your browser’s address bar</a:t>
            </a:r>
          </a:p>
        </p:txBody>
      </p:sp>
    </p:spTree>
    <p:extLst>
      <p:ext uri="{BB962C8B-B14F-4D97-AF65-F5344CB8AC3E}">
        <p14:creationId xmlns:p14="http://schemas.microsoft.com/office/powerpoint/2010/main" val="6621755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61E7E9-7A1C-44B3-9178-E2552AB0E448}"/>
              </a:ext>
            </a:extLst>
          </p:cNvPr>
          <p:cNvSpPr/>
          <p:nvPr/>
        </p:nvSpPr>
        <p:spPr>
          <a:xfrm>
            <a:off x="2529164" y="387779"/>
            <a:ext cx="7133684"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Uniform Resource Locator (URL)</a:t>
            </a:r>
          </a:p>
        </p:txBody>
      </p:sp>
      <p:sp>
        <p:nvSpPr>
          <p:cNvPr id="3" name="Rectangle 2">
            <a:extLst>
              <a:ext uri="{FF2B5EF4-FFF2-40B4-BE49-F238E27FC236}">
                <a16:creationId xmlns:a16="http://schemas.microsoft.com/office/drawing/2014/main" id="{6B22F75B-245B-410A-B022-F0A49BF000ED}"/>
              </a:ext>
            </a:extLst>
          </p:cNvPr>
          <p:cNvSpPr/>
          <p:nvPr/>
        </p:nvSpPr>
        <p:spPr>
          <a:xfrm>
            <a:off x="1524877" y="3044279"/>
            <a:ext cx="9142246" cy="769441"/>
          </a:xfrm>
          <a:prstGeom prst="rect">
            <a:avLst/>
          </a:prstGeom>
        </p:spPr>
        <p:txBody>
          <a:bodyPr wrap="none">
            <a:spAutoFit/>
          </a:bodyPr>
          <a:lstStyle/>
          <a:p>
            <a:r>
              <a:rPr lang="en-US" sz="4400" b="1" i="0" dirty="0">
                <a:effectLst/>
                <a:latin typeface="Segoe UI Light" panose="020B0502040204020203" pitchFamily="34" charset="0"/>
                <a:cs typeface="Segoe UI Light" panose="020B0502040204020203" pitchFamily="34" charset="0"/>
              </a:rPr>
              <a:t>Is a URL the same as a domain name?</a:t>
            </a:r>
            <a:endParaRPr lang="en-US" sz="4400" b="1"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5221139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61E7E9-7A1C-44B3-9178-E2552AB0E448}"/>
              </a:ext>
            </a:extLst>
          </p:cNvPr>
          <p:cNvSpPr/>
          <p:nvPr/>
        </p:nvSpPr>
        <p:spPr>
          <a:xfrm>
            <a:off x="2529164" y="387779"/>
            <a:ext cx="7133684"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Uniform Resource Locator (URL)</a:t>
            </a:r>
          </a:p>
        </p:txBody>
      </p:sp>
      <p:pic>
        <p:nvPicPr>
          <p:cNvPr id="1026" name="Picture 2">
            <a:extLst>
              <a:ext uri="{FF2B5EF4-FFF2-40B4-BE49-F238E27FC236}">
                <a16:creationId xmlns:a16="http://schemas.microsoft.com/office/drawing/2014/main" id="{325F519D-9DFC-47B0-8C96-66971B5143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831" y="1884122"/>
            <a:ext cx="11118333" cy="249850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33AE08A9-DDFB-4316-BC6B-09A9D3FB6E9B}"/>
              </a:ext>
            </a:extLst>
          </p:cNvPr>
          <p:cNvSpPr/>
          <p:nvPr/>
        </p:nvSpPr>
        <p:spPr>
          <a:xfrm>
            <a:off x="1259981" y="5232637"/>
            <a:ext cx="9672034" cy="1077218"/>
          </a:xfrm>
          <a:prstGeom prst="rect">
            <a:avLst/>
          </a:prstGeom>
        </p:spPr>
        <p:txBody>
          <a:bodyPr wrap="square">
            <a:spAutoFit/>
          </a:bodyPr>
          <a:lstStyle/>
          <a:p>
            <a:pPr algn="ctr"/>
            <a:r>
              <a:rPr lang="en-US" sz="3200" b="1" dirty="0">
                <a:latin typeface="Segoe UI Light" panose="020B0502040204020203" pitchFamily="34" charset="0"/>
                <a:cs typeface="Segoe UI Light" panose="020B0502040204020203" pitchFamily="34" charset="0"/>
              </a:rPr>
              <a:t>Suppose I have requested one of you to collect a book from my home</a:t>
            </a:r>
          </a:p>
        </p:txBody>
      </p:sp>
    </p:spTree>
    <p:extLst>
      <p:ext uri="{BB962C8B-B14F-4D97-AF65-F5344CB8AC3E}">
        <p14:creationId xmlns:p14="http://schemas.microsoft.com/office/powerpoint/2010/main" val="222255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61E7E9-7A1C-44B3-9178-E2552AB0E448}"/>
              </a:ext>
            </a:extLst>
          </p:cNvPr>
          <p:cNvSpPr/>
          <p:nvPr/>
        </p:nvSpPr>
        <p:spPr>
          <a:xfrm>
            <a:off x="2529164" y="387779"/>
            <a:ext cx="7133684"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Uniform Resource Locator (URL)</a:t>
            </a:r>
          </a:p>
        </p:txBody>
      </p:sp>
      <p:sp>
        <p:nvSpPr>
          <p:cNvPr id="5" name="Rectangle 4">
            <a:extLst>
              <a:ext uri="{FF2B5EF4-FFF2-40B4-BE49-F238E27FC236}">
                <a16:creationId xmlns:a16="http://schemas.microsoft.com/office/drawing/2014/main" id="{19C0FDC5-1A88-4877-9357-74DF59F2D101}"/>
              </a:ext>
            </a:extLst>
          </p:cNvPr>
          <p:cNvSpPr/>
          <p:nvPr/>
        </p:nvSpPr>
        <p:spPr>
          <a:xfrm>
            <a:off x="1259983" y="3429000"/>
            <a:ext cx="9672034" cy="830997"/>
          </a:xfrm>
          <a:prstGeom prst="rect">
            <a:avLst/>
          </a:prstGeom>
        </p:spPr>
        <p:txBody>
          <a:bodyPr wrap="square">
            <a:spAutoFit/>
          </a:bodyPr>
          <a:lstStyle/>
          <a:p>
            <a:r>
              <a:rPr lang="en-US" sz="2400" b="1" dirty="0">
                <a:latin typeface="Segoe UI Light" panose="020B0502040204020203" pitchFamily="34" charset="0"/>
                <a:cs typeface="Segoe UI Light" panose="020B0502040204020203" pitchFamily="34" charset="0"/>
              </a:rPr>
              <a:t>Domain Name </a:t>
            </a:r>
            <a:r>
              <a:rPr lang="en-US" sz="2400" dirty="0">
                <a:latin typeface="Segoe UI Light" panose="020B0502040204020203" pitchFamily="34" charset="0"/>
                <a:cs typeface="Segoe UI Light" panose="020B0502040204020203" pitchFamily="34" charset="0"/>
              </a:rPr>
              <a:t>is the Location of your home and </a:t>
            </a:r>
            <a:r>
              <a:rPr lang="en-US" sz="2400" b="1" dirty="0">
                <a:latin typeface="Segoe UI Light" panose="020B0502040204020203" pitchFamily="34" charset="0"/>
                <a:cs typeface="Segoe UI Light" panose="020B0502040204020203" pitchFamily="34" charset="0"/>
              </a:rPr>
              <a:t>URL</a:t>
            </a:r>
            <a:r>
              <a:rPr lang="en-US" sz="2400" dirty="0">
                <a:latin typeface="Segoe UI Light" panose="020B0502040204020203" pitchFamily="34" charset="0"/>
                <a:cs typeface="Segoe UI Light" panose="020B0502040204020203" pitchFamily="34" charset="0"/>
              </a:rPr>
              <a:t> is the exact location of the book you were searching for.</a:t>
            </a:r>
          </a:p>
        </p:txBody>
      </p:sp>
    </p:spTree>
    <p:extLst>
      <p:ext uri="{BB962C8B-B14F-4D97-AF65-F5344CB8AC3E}">
        <p14:creationId xmlns:p14="http://schemas.microsoft.com/office/powerpoint/2010/main" val="3877198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91A5E72-FCB7-40A9-AD08-2A0A3464B043}"/>
              </a:ext>
            </a:extLst>
          </p:cNvPr>
          <p:cNvSpPr/>
          <p:nvPr/>
        </p:nvSpPr>
        <p:spPr>
          <a:xfrm>
            <a:off x="2644588" y="387779"/>
            <a:ext cx="6902852"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Attributes of Web Applications</a:t>
            </a:r>
          </a:p>
        </p:txBody>
      </p:sp>
      <p:graphicFrame>
        <p:nvGraphicFramePr>
          <p:cNvPr id="3" name="Table 3">
            <a:extLst>
              <a:ext uri="{FF2B5EF4-FFF2-40B4-BE49-F238E27FC236}">
                <a16:creationId xmlns:a16="http://schemas.microsoft.com/office/drawing/2014/main" id="{3058D590-7CA6-48F9-A148-22097AB48156}"/>
              </a:ext>
            </a:extLst>
          </p:cNvPr>
          <p:cNvGraphicFramePr>
            <a:graphicFrameLocks noGrp="1"/>
          </p:cNvGraphicFramePr>
          <p:nvPr>
            <p:extLst>
              <p:ext uri="{D42A27DB-BD31-4B8C-83A1-F6EECF244321}">
                <p14:modId xmlns:p14="http://schemas.microsoft.com/office/powerpoint/2010/main" val="2175440213"/>
              </p:ext>
            </p:extLst>
          </p:nvPr>
        </p:nvGraphicFramePr>
        <p:xfrm>
          <a:off x="1144073" y="2329525"/>
          <a:ext cx="9903854" cy="2560320"/>
        </p:xfrm>
        <a:graphic>
          <a:graphicData uri="http://schemas.openxmlformats.org/drawingml/2006/table">
            <a:tbl>
              <a:tblPr firstRow="1" bandRow="1">
                <a:tableStyleId>{5940675A-B579-460E-94D1-54222C63F5DA}</a:tableStyleId>
              </a:tblPr>
              <a:tblGrid>
                <a:gridCol w="6168980">
                  <a:extLst>
                    <a:ext uri="{9D8B030D-6E8A-4147-A177-3AD203B41FA5}">
                      <a16:colId xmlns:a16="http://schemas.microsoft.com/office/drawing/2014/main" val="2705991765"/>
                    </a:ext>
                  </a:extLst>
                </a:gridCol>
                <a:gridCol w="3734874">
                  <a:extLst>
                    <a:ext uri="{9D8B030D-6E8A-4147-A177-3AD203B41FA5}">
                      <a16:colId xmlns:a16="http://schemas.microsoft.com/office/drawing/2014/main" val="145129585"/>
                    </a:ext>
                  </a:extLst>
                </a:gridCol>
              </a:tblGrid>
              <a:tr h="853440">
                <a:tc>
                  <a:txBody>
                    <a:bodyPr/>
                    <a:lstStyle/>
                    <a:p>
                      <a:r>
                        <a:rPr lang="en-US" sz="2800" b="1" dirty="0">
                          <a:latin typeface="Segoe UI Light" panose="020B0502040204020203" pitchFamily="34" charset="0"/>
                          <a:cs typeface="Segoe UI Light" panose="020B0502040204020203" pitchFamily="34" charset="0"/>
                        </a:rPr>
                        <a:t>1.</a:t>
                      </a:r>
                      <a:r>
                        <a:rPr lang="en-US" sz="2800" dirty="0">
                          <a:latin typeface="Segoe UI Light" panose="020B0502040204020203" pitchFamily="34" charset="0"/>
                          <a:cs typeface="Segoe UI Light" panose="020B0502040204020203" pitchFamily="34" charset="0"/>
                        </a:rPr>
                        <a:t> Network Intensive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l"/>
                      <a:r>
                        <a:rPr lang="en-US" sz="2800" b="1" dirty="0">
                          <a:latin typeface="Segoe UI Light" panose="020B0502040204020203" pitchFamily="34" charset="0"/>
                          <a:cs typeface="Segoe UI Light" panose="020B0502040204020203" pitchFamily="34" charset="0"/>
                        </a:rPr>
                        <a:t>4.</a:t>
                      </a:r>
                      <a:r>
                        <a:rPr lang="en-US" sz="2800" dirty="0">
                          <a:latin typeface="Segoe UI Light" panose="020B0502040204020203" pitchFamily="34" charset="0"/>
                          <a:cs typeface="Segoe UI Light" panose="020B0502040204020203" pitchFamily="34" charset="0"/>
                        </a:rPr>
                        <a:t> Immediacy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970188289"/>
                  </a:ext>
                </a:extLst>
              </a:tr>
              <a:tr h="853440">
                <a:tc>
                  <a:txBody>
                    <a:bodyPr/>
                    <a:lstStyle/>
                    <a:p>
                      <a:r>
                        <a:rPr lang="en-US" sz="2800" b="1" dirty="0">
                          <a:latin typeface="Segoe UI Light" panose="020B0502040204020203" pitchFamily="34" charset="0"/>
                          <a:cs typeface="Segoe UI Light" panose="020B0502040204020203" pitchFamily="34" charset="0"/>
                        </a:rPr>
                        <a:t>2.</a:t>
                      </a:r>
                      <a:r>
                        <a:rPr lang="en-US" sz="2800" dirty="0">
                          <a:latin typeface="Segoe UI Light" panose="020B0502040204020203" pitchFamily="34" charset="0"/>
                          <a:cs typeface="Segoe UI Light" panose="020B0502040204020203" pitchFamily="34" charset="0"/>
                        </a:rPr>
                        <a:t> Content Driven</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l"/>
                      <a:r>
                        <a:rPr lang="en-US" sz="2800" b="1" dirty="0">
                          <a:latin typeface="Segoe UI Light" panose="020B0502040204020203" pitchFamily="34" charset="0"/>
                          <a:cs typeface="Segoe UI Light" panose="020B0502040204020203" pitchFamily="34" charset="0"/>
                        </a:rPr>
                        <a:t>5.</a:t>
                      </a:r>
                      <a:r>
                        <a:rPr lang="en-US" sz="2800" dirty="0">
                          <a:latin typeface="Segoe UI Light" panose="020B0502040204020203" pitchFamily="34" charset="0"/>
                          <a:cs typeface="Segoe UI Light" panose="020B0502040204020203" pitchFamily="34" charset="0"/>
                        </a:rPr>
                        <a:t> Security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449367894"/>
                  </a:ext>
                </a:extLst>
              </a:tr>
              <a:tr h="853440">
                <a:tc>
                  <a:txBody>
                    <a:bodyPr/>
                    <a:lstStyle/>
                    <a:p>
                      <a:r>
                        <a:rPr lang="en-US" sz="2800" b="1" dirty="0">
                          <a:latin typeface="Segoe UI Light" panose="020B0502040204020203" pitchFamily="34" charset="0"/>
                          <a:cs typeface="Segoe UI Light" panose="020B0502040204020203" pitchFamily="34" charset="0"/>
                        </a:rPr>
                        <a:t>3.</a:t>
                      </a:r>
                      <a:r>
                        <a:rPr lang="en-US" sz="2800" dirty="0">
                          <a:latin typeface="Segoe UI Light" panose="020B0502040204020203" pitchFamily="34" charset="0"/>
                          <a:cs typeface="Segoe UI Light" panose="020B0502040204020203" pitchFamily="34" charset="0"/>
                        </a:rPr>
                        <a:t> Continuous Evolution</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l"/>
                      <a:r>
                        <a:rPr lang="en-US" sz="2800" b="1" dirty="0">
                          <a:latin typeface="Segoe UI Light" panose="020B0502040204020203" pitchFamily="34" charset="0"/>
                          <a:cs typeface="Segoe UI Light" panose="020B0502040204020203" pitchFamily="34" charset="0"/>
                        </a:rPr>
                        <a:t>6.</a:t>
                      </a:r>
                      <a:r>
                        <a:rPr lang="en-US" sz="2800" dirty="0">
                          <a:latin typeface="Segoe UI Light" panose="020B0502040204020203" pitchFamily="34" charset="0"/>
                          <a:cs typeface="Segoe UI Light" panose="020B0502040204020203" pitchFamily="34" charset="0"/>
                        </a:rPr>
                        <a:t> Aesthetics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055585540"/>
                  </a:ext>
                </a:extLst>
              </a:tr>
            </a:tbl>
          </a:graphicData>
        </a:graphic>
      </p:graphicFrame>
    </p:spTree>
    <p:extLst>
      <p:ext uri="{BB962C8B-B14F-4D97-AF65-F5344CB8AC3E}">
        <p14:creationId xmlns:p14="http://schemas.microsoft.com/office/powerpoint/2010/main" val="31224714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8F2F2B-3C39-4A61-8AD0-2155D30B7B35}"/>
              </a:ext>
            </a:extLst>
          </p:cNvPr>
          <p:cNvSpPr/>
          <p:nvPr/>
        </p:nvSpPr>
        <p:spPr>
          <a:xfrm>
            <a:off x="2644588" y="387779"/>
            <a:ext cx="6902852"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Attributes of Web Applications</a:t>
            </a:r>
          </a:p>
        </p:txBody>
      </p:sp>
      <p:sp>
        <p:nvSpPr>
          <p:cNvPr id="3" name="Rectangle 2">
            <a:extLst>
              <a:ext uri="{FF2B5EF4-FFF2-40B4-BE49-F238E27FC236}">
                <a16:creationId xmlns:a16="http://schemas.microsoft.com/office/drawing/2014/main" id="{70AB777A-6340-4C84-83E7-02A7A1B42834}"/>
              </a:ext>
            </a:extLst>
          </p:cNvPr>
          <p:cNvSpPr/>
          <p:nvPr/>
        </p:nvSpPr>
        <p:spPr>
          <a:xfrm>
            <a:off x="3964547" y="1034110"/>
            <a:ext cx="4007476" cy="523220"/>
          </a:xfrm>
          <a:prstGeom prst="rect">
            <a:avLst/>
          </a:prstGeom>
        </p:spPr>
        <p:txBody>
          <a:bodyPr wrap="square">
            <a:spAutoFit/>
          </a:bodyPr>
          <a:lstStyle/>
          <a:p>
            <a:pPr algn="ctr"/>
            <a:r>
              <a:rPr lang="en-US" sz="2800" b="1" dirty="0">
                <a:latin typeface="Montserrat" panose="02000505000000020004" pitchFamily="2" charset="0"/>
                <a:cs typeface="Segoe UI Light" panose="020B0502040204020203" pitchFamily="34" charset="0"/>
              </a:rPr>
              <a:t>Network Intensive</a:t>
            </a:r>
          </a:p>
        </p:txBody>
      </p:sp>
      <p:sp>
        <p:nvSpPr>
          <p:cNvPr id="4" name="Rectangle 3">
            <a:extLst>
              <a:ext uri="{FF2B5EF4-FFF2-40B4-BE49-F238E27FC236}">
                <a16:creationId xmlns:a16="http://schemas.microsoft.com/office/drawing/2014/main" id="{71522CB9-F40B-4E3D-94CA-5B549D6386DE}"/>
              </a:ext>
            </a:extLst>
          </p:cNvPr>
          <p:cNvSpPr/>
          <p:nvPr/>
        </p:nvSpPr>
        <p:spPr>
          <a:xfrm>
            <a:off x="1375893" y="2203661"/>
            <a:ext cx="9672034" cy="1723549"/>
          </a:xfrm>
          <a:prstGeom prst="rect">
            <a:avLst/>
          </a:prstGeom>
        </p:spPr>
        <p:txBody>
          <a:bodyPr wrap="square">
            <a:spAutoFit/>
          </a:bodyPr>
          <a:lstStyle/>
          <a:p>
            <a:pPr marL="457200" indent="-457200">
              <a:spcBef>
                <a:spcPts val="600"/>
              </a:spcBef>
              <a:spcAft>
                <a:spcPts val="600"/>
              </a:spcAft>
              <a:buFont typeface="+mj-lt"/>
              <a:buAutoNum type="arabicPeriod"/>
            </a:pPr>
            <a:r>
              <a:rPr lang="en-US" sz="2400" dirty="0">
                <a:latin typeface="Segoe UI Light" panose="020B0502040204020203" pitchFamily="34" charset="0"/>
                <a:cs typeface="Segoe UI Light" panose="020B0502040204020203" pitchFamily="34" charset="0"/>
              </a:rPr>
              <a:t>By Nature, a web application is network intensive meaning it resides on a network and must serve the needs of a diverse community of clients.</a:t>
            </a:r>
          </a:p>
          <a:p>
            <a:pPr marL="457200" indent="-457200">
              <a:spcBef>
                <a:spcPts val="600"/>
              </a:spcBef>
              <a:spcAft>
                <a:spcPts val="600"/>
              </a:spcAft>
              <a:buFont typeface="+mj-lt"/>
              <a:buAutoNum type="arabicPeriod"/>
            </a:pPr>
            <a:r>
              <a:rPr lang="en-US" sz="2400" dirty="0">
                <a:latin typeface="Segoe UI Light" panose="020B0502040204020203" pitchFamily="34" charset="0"/>
                <a:cs typeface="Segoe UI Light" panose="020B0502040204020203" pitchFamily="34" charset="0"/>
              </a:rPr>
              <a:t>Web application may reside on the internet, intranet or extranet depending on the necessity of the application.</a:t>
            </a:r>
          </a:p>
        </p:txBody>
      </p:sp>
      <p:sp>
        <p:nvSpPr>
          <p:cNvPr id="5" name="Rectangle 4">
            <a:extLst>
              <a:ext uri="{FF2B5EF4-FFF2-40B4-BE49-F238E27FC236}">
                <a16:creationId xmlns:a16="http://schemas.microsoft.com/office/drawing/2014/main" id="{35330A8B-0A2C-4D1F-9EB1-69214D405321}"/>
              </a:ext>
            </a:extLst>
          </p:cNvPr>
          <p:cNvSpPr/>
          <p:nvPr/>
        </p:nvSpPr>
        <p:spPr>
          <a:xfrm>
            <a:off x="1132268" y="4442438"/>
            <a:ext cx="9672034" cy="1200329"/>
          </a:xfrm>
          <a:prstGeom prst="rect">
            <a:avLst/>
          </a:prstGeom>
        </p:spPr>
        <p:txBody>
          <a:bodyPr wrap="square">
            <a:spAutoFit/>
          </a:bodyPr>
          <a:lstStyle/>
          <a:p>
            <a:pPr marL="457200" indent="-457200">
              <a:spcBef>
                <a:spcPts val="600"/>
              </a:spcBef>
              <a:spcAft>
                <a:spcPts val="600"/>
              </a:spcAft>
              <a:buFont typeface="Wingdings" panose="05000000000000000000" pitchFamily="2" charset="2"/>
              <a:buChar char="§"/>
            </a:pPr>
            <a:r>
              <a:rPr lang="en-US" sz="2400" dirty="0">
                <a:latin typeface="Segoe UI Light" panose="020B0502040204020203" pitchFamily="34" charset="0"/>
                <a:cs typeface="Segoe UI Light" panose="020B0502040204020203" pitchFamily="34" charset="0"/>
              </a:rPr>
              <a:t>Internet: It is a global system of interconnected network where content in the network is accessible to everyone connected. It is a mean of sharing information throughout the world</a:t>
            </a:r>
          </a:p>
        </p:txBody>
      </p:sp>
    </p:spTree>
    <p:extLst>
      <p:ext uri="{BB962C8B-B14F-4D97-AF65-F5344CB8AC3E}">
        <p14:creationId xmlns:p14="http://schemas.microsoft.com/office/powerpoint/2010/main" val="26618630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0A3E43A-0237-4D72-B365-F3FE01D7508C}"/>
              </a:ext>
            </a:extLst>
          </p:cNvPr>
          <p:cNvSpPr/>
          <p:nvPr/>
        </p:nvSpPr>
        <p:spPr>
          <a:xfrm>
            <a:off x="1629874" y="2967335"/>
            <a:ext cx="8932253" cy="1015663"/>
          </a:xfrm>
          <a:prstGeom prst="rect">
            <a:avLst/>
          </a:prstGeom>
          <a:noFill/>
        </p:spPr>
        <p:txBody>
          <a:bodyPr wrap="none" lIns="91440" tIns="45720" rIns="91440" bIns="45720">
            <a:spAutoFit/>
          </a:bodyPr>
          <a:lstStyle/>
          <a:p>
            <a:pPr algn="ctr"/>
            <a:r>
              <a:rPr lang="en-US" sz="6000" cap="none" spc="0" dirty="0">
                <a:ln w="0"/>
                <a:solidFill>
                  <a:schemeClr val="tx1"/>
                </a:solidFill>
                <a:latin typeface="Montserrat Medium" panose="00000600000000000000" pitchFamily="50" charset="0"/>
              </a:rPr>
              <a:t>Software  Engineering</a:t>
            </a:r>
          </a:p>
        </p:txBody>
      </p:sp>
      <p:grpSp>
        <p:nvGrpSpPr>
          <p:cNvPr id="8" name="Group 7">
            <a:extLst>
              <a:ext uri="{FF2B5EF4-FFF2-40B4-BE49-F238E27FC236}">
                <a16:creationId xmlns:a16="http://schemas.microsoft.com/office/drawing/2014/main" id="{57846E26-F7D2-465E-A5C8-45E05CE8147C}"/>
              </a:ext>
            </a:extLst>
          </p:cNvPr>
          <p:cNvGrpSpPr/>
          <p:nvPr/>
        </p:nvGrpSpPr>
        <p:grpSpPr>
          <a:xfrm>
            <a:off x="837127" y="560231"/>
            <a:ext cx="7495504" cy="2520594"/>
            <a:chOff x="837127" y="560231"/>
            <a:chExt cx="7495504" cy="2520594"/>
          </a:xfrm>
        </p:grpSpPr>
        <p:grpSp>
          <p:nvGrpSpPr>
            <p:cNvPr id="6" name="Group 5">
              <a:extLst>
                <a:ext uri="{FF2B5EF4-FFF2-40B4-BE49-F238E27FC236}">
                  <a16:creationId xmlns:a16="http://schemas.microsoft.com/office/drawing/2014/main" id="{0B5FE2B3-D8C8-49DD-B769-403D4FB72007}"/>
                </a:ext>
              </a:extLst>
            </p:cNvPr>
            <p:cNvGrpSpPr/>
            <p:nvPr/>
          </p:nvGrpSpPr>
          <p:grpSpPr>
            <a:xfrm>
              <a:off x="837127" y="560231"/>
              <a:ext cx="7495504" cy="2520594"/>
              <a:chOff x="837127" y="560231"/>
              <a:chExt cx="7495504" cy="2520594"/>
            </a:xfrm>
          </p:grpSpPr>
          <p:sp>
            <p:nvSpPr>
              <p:cNvPr id="4" name="Flowchart: Process 3">
                <a:extLst>
                  <a:ext uri="{FF2B5EF4-FFF2-40B4-BE49-F238E27FC236}">
                    <a16:creationId xmlns:a16="http://schemas.microsoft.com/office/drawing/2014/main" id="{0DB3AB89-0766-4E83-9A59-709C4403F4D6}"/>
                  </a:ext>
                </a:extLst>
              </p:cNvPr>
              <p:cNvSpPr/>
              <p:nvPr/>
            </p:nvSpPr>
            <p:spPr>
              <a:xfrm>
                <a:off x="837127" y="560231"/>
                <a:ext cx="7495504" cy="2225172"/>
              </a:xfrm>
              <a:prstGeom prst="flowChartProcess">
                <a:avLst/>
              </a:prstGeom>
              <a:solidFill>
                <a:schemeClr val="bg1"/>
              </a:solidFill>
              <a:ln>
                <a:noFill/>
              </a:ln>
              <a:effectLst>
                <a:outerShdw blurRad="152400" sx="101000" sy="101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C972FA15-57BA-4788-926A-5D89DAD9F415}"/>
                  </a:ext>
                </a:extLst>
              </p:cNvPr>
              <p:cNvSpPr/>
              <p:nvPr/>
            </p:nvSpPr>
            <p:spPr>
              <a:xfrm rot="10800000">
                <a:off x="3249637" y="2785403"/>
                <a:ext cx="379828" cy="29542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a:extLst>
                <a:ext uri="{FF2B5EF4-FFF2-40B4-BE49-F238E27FC236}">
                  <a16:creationId xmlns:a16="http://schemas.microsoft.com/office/drawing/2014/main" id="{C0244445-7F71-44B6-B736-259934B935B0}"/>
                </a:ext>
              </a:extLst>
            </p:cNvPr>
            <p:cNvSpPr/>
            <p:nvPr/>
          </p:nvSpPr>
          <p:spPr>
            <a:xfrm>
              <a:off x="1068950" y="1075474"/>
              <a:ext cx="6890189" cy="1200329"/>
            </a:xfrm>
            <a:prstGeom prst="rect">
              <a:avLst/>
            </a:prstGeom>
            <a:noFill/>
          </p:spPr>
          <p:txBody>
            <a:bodyPr wrap="square" lIns="91440" tIns="45720" rIns="91440" bIns="45720">
              <a:spAutoFit/>
            </a:bodyPr>
            <a:lstStyle/>
            <a:p>
              <a:pPr algn="just"/>
              <a:r>
                <a:rPr lang="en-US" sz="2400" dirty="0">
                  <a:ln w="0"/>
                  <a:latin typeface="Segoe UI Light" panose="020B0502040204020203" pitchFamily="34" charset="0"/>
                  <a:cs typeface="Segoe UI Light" panose="020B0502040204020203" pitchFamily="34" charset="0"/>
                </a:rPr>
                <a:t>Software is a collection of instructions that </a:t>
              </a:r>
            </a:p>
            <a:p>
              <a:pPr algn="just"/>
              <a:r>
                <a:rPr lang="en-US" sz="2400" dirty="0">
                  <a:ln w="0"/>
                  <a:latin typeface="Segoe UI Light" panose="020B0502040204020203" pitchFamily="34" charset="0"/>
                  <a:cs typeface="Segoe UI Light" panose="020B0502040204020203" pitchFamily="34" charset="0"/>
                </a:rPr>
                <a:t>enable the user to interact with a computer, its hardware, or perform tasks</a:t>
              </a:r>
              <a:endParaRPr lang="en-US" sz="2400" b="0" cap="none" spc="0" dirty="0">
                <a:ln w="0"/>
                <a:solidFill>
                  <a:schemeClr val="tx1"/>
                </a:solidFill>
                <a:latin typeface="Segoe UI Light" panose="020B0502040204020203" pitchFamily="34" charset="0"/>
                <a:cs typeface="Segoe UI Light" panose="020B0502040204020203" pitchFamily="34" charset="0"/>
              </a:endParaRPr>
            </a:p>
          </p:txBody>
        </p:sp>
      </p:grpSp>
      <p:grpSp>
        <p:nvGrpSpPr>
          <p:cNvPr id="9" name="Group 8">
            <a:extLst>
              <a:ext uri="{FF2B5EF4-FFF2-40B4-BE49-F238E27FC236}">
                <a16:creationId xmlns:a16="http://schemas.microsoft.com/office/drawing/2014/main" id="{63A95E64-9638-46E3-A529-982CBCBA68DE}"/>
              </a:ext>
            </a:extLst>
          </p:cNvPr>
          <p:cNvGrpSpPr/>
          <p:nvPr/>
        </p:nvGrpSpPr>
        <p:grpSpPr>
          <a:xfrm>
            <a:off x="4175165" y="3863423"/>
            <a:ext cx="7724914" cy="2434346"/>
            <a:chOff x="463639" y="-40363"/>
            <a:chExt cx="7724914" cy="2434346"/>
          </a:xfrm>
        </p:grpSpPr>
        <p:grpSp>
          <p:nvGrpSpPr>
            <p:cNvPr id="10" name="Group 9">
              <a:extLst>
                <a:ext uri="{FF2B5EF4-FFF2-40B4-BE49-F238E27FC236}">
                  <a16:creationId xmlns:a16="http://schemas.microsoft.com/office/drawing/2014/main" id="{B79499D8-C602-4D28-9E0D-ADA44C2FBBDA}"/>
                </a:ext>
              </a:extLst>
            </p:cNvPr>
            <p:cNvGrpSpPr/>
            <p:nvPr/>
          </p:nvGrpSpPr>
          <p:grpSpPr>
            <a:xfrm>
              <a:off x="463639" y="-40363"/>
              <a:ext cx="7724914" cy="2434346"/>
              <a:chOff x="463639" y="-40363"/>
              <a:chExt cx="7724914" cy="2434346"/>
            </a:xfrm>
          </p:grpSpPr>
          <p:sp>
            <p:nvSpPr>
              <p:cNvPr id="12" name="Flowchart: Process 11">
                <a:extLst>
                  <a:ext uri="{FF2B5EF4-FFF2-40B4-BE49-F238E27FC236}">
                    <a16:creationId xmlns:a16="http://schemas.microsoft.com/office/drawing/2014/main" id="{B352D845-58B2-4D10-A1D6-8B103CF58341}"/>
                  </a:ext>
                </a:extLst>
              </p:cNvPr>
              <p:cNvSpPr/>
              <p:nvPr/>
            </p:nvSpPr>
            <p:spPr>
              <a:xfrm>
                <a:off x="463639" y="261144"/>
                <a:ext cx="7724914" cy="2132839"/>
              </a:xfrm>
              <a:prstGeom prst="flowChartProcess">
                <a:avLst/>
              </a:prstGeom>
              <a:solidFill>
                <a:schemeClr val="bg1"/>
              </a:solidFill>
              <a:ln>
                <a:noFill/>
              </a:ln>
              <a:effectLst>
                <a:outerShdw blurRad="152400" sx="101000" sy="101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71E67107-0299-461B-88F9-D540F91F5E71}"/>
                  </a:ext>
                </a:extLst>
              </p:cNvPr>
              <p:cNvSpPr/>
              <p:nvPr/>
            </p:nvSpPr>
            <p:spPr>
              <a:xfrm>
                <a:off x="4431191" y="-40363"/>
                <a:ext cx="379828" cy="29542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CA5336F8-C3CD-4F11-99DA-5F511E59F704}"/>
                </a:ext>
              </a:extLst>
            </p:cNvPr>
            <p:cNvSpPr/>
            <p:nvPr/>
          </p:nvSpPr>
          <p:spPr>
            <a:xfrm>
              <a:off x="953040" y="830776"/>
              <a:ext cx="6890189" cy="1200329"/>
            </a:xfrm>
            <a:prstGeom prst="rect">
              <a:avLst/>
            </a:prstGeom>
            <a:noFill/>
          </p:spPr>
          <p:txBody>
            <a:bodyPr wrap="square" lIns="91440" tIns="45720" rIns="91440" bIns="45720">
              <a:spAutoFit/>
            </a:bodyPr>
            <a:lstStyle/>
            <a:p>
              <a:pPr algn="just"/>
              <a:r>
                <a:rPr lang="en-US" sz="2400" dirty="0">
                  <a:ln w="0"/>
                  <a:latin typeface="Segoe UI Light" panose="020B0502040204020203" pitchFamily="34" charset="0"/>
                  <a:cs typeface="Segoe UI Light" panose="020B0502040204020203" pitchFamily="34" charset="0"/>
                </a:rPr>
                <a:t>Engineering on the other hand, is all about developing products, using well-defined, scientific principles and methods</a:t>
              </a:r>
              <a:endParaRPr lang="en-US" sz="2400" b="0" cap="none" spc="0" dirty="0">
                <a:ln w="0"/>
                <a:solidFill>
                  <a:schemeClr val="tx1"/>
                </a:solidFill>
                <a:latin typeface="Segoe UI Light" panose="020B0502040204020203" pitchFamily="34" charset="0"/>
                <a:cs typeface="Segoe UI Light" panose="020B0502040204020203" pitchFamily="34" charset="0"/>
              </a:endParaRPr>
            </a:p>
          </p:txBody>
        </p:sp>
      </p:grpSp>
    </p:spTree>
    <p:extLst>
      <p:ext uri="{BB962C8B-B14F-4D97-AF65-F5344CB8AC3E}">
        <p14:creationId xmlns:p14="http://schemas.microsoft.com/office/powerpoint/2010/main" val="3519494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8F2F2B-3C39-4A61-8AD0-2155D30B7B35}"/>
              </a:ext>
            </a:extLst>
          </p:cNvPr>
          <p:cNvSpPr/>
          <p:nvPr/>
        </p:nvSpPr>
        <p:spPr>
          <a:xfrm>
            <a:off x="2644588" y="387779"/>
            <a:ext cx="6902852"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Attributes of Web Applications</a:t>
            </a:r>
          </a:p>
        </p:txBody>
      </p:sp>
      <p:sp>
        <p:nvSpPr>
          <p:cNvPr id="3" name="Rectangle 2">
            <a:extLst>
              <a:ext uri="{FF2B5EF4-FFF2-40B4-BE49-F238E27FC236}">
                <a16:creationId xmlns:a16="http://schemas.microsoft.com/office/drawing/2014/main" id="{70AB777A-6340-4C84-83E7-02A7A1B42834}"/>
              </a:ext>
            </a:extLst>
          </p:cNvPr>
          <p:cNvSpPr/>
          <p:nvPr/>
        </p:nvSpPr>
        <p:spPr>
          <a:xfrm>
            <a:off x="3964547" y="1034110"/>
            <a:ext cx="4007476" cy="523220"/>
          </a:xfrm>
          <a:prstGeom prst="rect">
            <a:avLst/>
          </a:prstGeom>
        </p:spPr>
        <p:txBody>
          <a:bodyPr wrap="square">
            <a:spAutoFit/>
          </a:bodyPr>
          <a:lstStyle/>
          <a:p>
            <a:pPr algn="ctr"/>
            <a:r>
              <a:rPr lang="en-US" sz="2800" b="1" dirty="0">
                <a:latin typeface="Montserrat" panose="02000505000000020004" pitchFamily="2" charset="0"/>
                <a:cs typeface="Segoe UI Light" panose="020B0502040204020203" pitchFamily="34" charset="0"/>
              </a:rPr>
              <a:t>Network Intensive</a:t>
            </a:r>
          </a:p>
        </p:txBody>
      </p:sp>
      <p:graphicFrame>
        <p:nvGraphicFramePr>
          <p:cNvPr id="6" name="Table 6">
            <a:extLst>
              <a:ext uri="{FF2B5EF4-FFF2-40B4-BE49-F238E27FC236}">
                <a16:creationId xmlns:a16="http://schemas.microsoft.com/office/drawing/2014/main" id="{9599D71F-A017-4DCF-9B1A-C92FA58C541D}"/>
              </a:ext>
            </a:extLst>
          </p:cNvPr>
          <p:cNvGraphicFramePr>
            <a:graphicFrameLocks noGrp="1"/>
          </p:cNvGraphicFramePr>
          <p:nvPr>
            <p:extLst>
              <p:ext uri="{D42A27DB-BD31-4B8C-83A1-F6EECF244321}">
                <p14:modId xmlns:p14="http://schemas.microsoft.com/office/powerpoint/2010/main" val="2881416870"/>
              </p:ext>
            </p:extLst>
          </p:nvPr>
        </p:nvGraphicFramePr>
        <p:xfrm>
          <a:off x="2431245" y="1799178"/>
          <a:ext cx="8127999" cy="48463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757418120"/>
                    </a:ext>
                  </a:extLst>
                </a:gridCol>
                <a:gridCol w="2709333">
                  <a:extLst>
                    <a:ext uri="{9D8B030D-6E8A-4147-A177-3AD203B41FA5}">
                      <a16:colId xmlns:a16="http://schemas.microsoft.com/office/drawing/2014/main" val="3390982387"/>
                    </a:ext>
                  </a:extLst>
                </a:gridCol>
                <a:gridCol w="2709333">
                  <a:extLst>
                    <a:ext uri="{9D8B030D-6E8A-4147-A177-3AD203B41FA5}">
                      <a16:colId xmlns:a16="http://schemas.microsoft.com/office/drawing/2014/main" val="3711522758"/>
                    </a:ext>
                  </a:extLst>
                </a:gridCol>
              </a:tblGrid>
              <a:tr h="453253">
                <a:tc>
                  <a:txBody>
                    <a:bodyPr/>
                    <a:lstStyle/>
                    <a:p>
                      <a:pPr algn="ctr"/>
                      <a:r>
                        <a:rPr lang="en-US" sz="2000" dirty="0">
                          <a:latin typeface="Segoe UI Light" panose="020B0502040204020203" pitchFamily="34" charset="0"/>
                          <a:cs typeface="Segoe UI Light" panose="020B0502040204020203" pitchFamily="34" charset="0"/>
                        </a:rPr>
                        <a:t>Internet</a:t>
                      </a:r>
                    </a:p>
                  </a:txBody>
                  <a:tcPr anchor="ctr"/>
                </a:tc>
                <a:tc>
                  <a:txBody>
                    <a:bodyPr/>
                    <a:lstStyle/>
                    <a:p>
                      <a:pPr algn="ctr"/>
                      <a:r>
                        <a:rPr lang="en-US" sz="2000" dirty="0">
                          <a:latin typeface="Segoe UI Light" panose="020B0502040204020203" pitchFamily="34" charset="0"/>
                          <a:cs typeface="Segoe UI Light" panose="020B0502040204020203" pitchFamily="34" charset="0"/>
                        </a:rPr>
                        <a:t>Intranet</a:t>
                      </a:r>
                    </a:p>
                  </a:txBody>
                  <a:tcPr anchor="ctr"/>
                </a:tc>
                <a:tc>
                  <a:txBody>
                    <a:bodyPr/>
                    <a:lstStyle/>
                    <a:p>
                      <a:pPr algn="ctr"/>
                      <a:r>
                        <a:rPr lang="en-US" sz="2000" dirty="0">
                          <a:latin typeface="Segoe UI Light" panose="020B0502040204020203" pitchFamily="34" charset="0"/>
                          <a:cs typeface="Segoe UI Light" panose="020B0502040204020203" pitchFamily="34" charset="0"/>
                        </a:rPr>
                        <a:t>Extranet</a:t>
                      </a:r>
                    </a:p>
                  </a:txBody>
                  <a:tcPr anchor="ctr"/>
                </a:tc>
                <a:extLst>
                  <a:ext uri="{0D108BD9-81ED-4DB2-BD59-A6C34878D82A}">
                    <a16:rowId xmlns:a16="http://schemas.microsoft.com/office/drawing/2014/main" val="2997643166"/>
                  </a:ext>
                </a:extLst>
              </a:tr>
              <a:tr h="1359760">
                <a:tc>
                  <a:txBody>
                    <a:bodyPr/>
                    <a:lstStyle/>
                    <a:p>
                      <a:r>
                        <a:rPr lang="en-US" sz="1800" dirty="0">
                          <a:latin typeface="Segoe UI Light" panose="020B0502040204020203" pitchFamily="34" charset="0"/>
                          <a:cs typeface="Segoe UI Light" panose="020B0502040204020203" pitchFamily="34" charset="0"/>
                        </a:rPr>
                        <a:t>It is a global system of interconnected network </a:t>
                      </a:r>
                    </a:p>
                  </a:txBody>
                  <a:tcPr anchor="ctr"/>
                </a:tc>
                <a:tc>
                  <a:txBody>
                    <a:bodyPr/>
                    <a:lstStyle/>
                    <a:p>
                      <a:r>
                        <a:rPr lang="en-US" sz="1800" b="0" dirty="0">
                          <a:latin typeface="Segoe UI Light" panose="020B0502040204020203" pitchFamily="34" charset="0"/>
                          <a:cs typeface="Segoe UI Light" panose="020B0502040204020203" pitchFamily="34" charset="0"/>
                        </a:rPr>
                        <a:t>It is a private network specific to an organization</a:t>
                      </a:r>
                    </a:p>
                  </a:txBody>
                  <a:tcPr anchor="ctr"/>
                </a:tc>
                <a:tc>
                  <a:txBody>
                    <a:bodyPr/>
                    <a:lstStyle/>
                    <a:p>
                      <a:r>
                        <a:rPr lang="en-US" sz="1800" dirty="0">
                          <a:latin typeface="Segoe UI Light" panose="020B0502040204020203" pitchFamily="34" charset="0"/>
                          <a:cs typeface="Segoe UI Light" panose="020B0502040204020203" pitchFamily="34" charset="0"/>
                        </a:rPr>
                        <a:t>It is a private network that uses public network to share information among multiple organizations</a:t>
                      </a:r>
                    </a:p>
                  </a:txBody>
                  <a:tcPr anchor="ctr"/>
                </a:tc>
                <a:extLst>
                  <a:ext uri="{0D108BD9-81ED-4DB2-BD59-A6C34878D82A}">
                    <a16:rowId xmlns:a16="http://schemas.microsoft.com/office/drawing/2014/main" val="1356478274"/>
                  </a:ext>
                </a:extLst>
              </a:tr>
              <a:tr h="1673547">
                <a:tc>
                  <a:txBody>
                    <a:bodyPr/>
                    <a:lstStyle/>
                    <a:p>
                      <a:r>
                        <a:rPr lang="en-US" sz="1800" dirty="0">
                          <a:latin typeface="Segoe UI Light" panose="020B0502040204020203" pitchFamily="34" charset="0"/>
                          <a:cs typeface="Segoe UI Light" panose="020B0502040204020203" pitchFamily="34" charset="0"/>
                        </a:rPr>
                        <a:t>content in the network is accessible to everyone connected</a:t>
                      </a:r>
                    </a:p>
                  </a:txBody>
                  <a:tcPr anchor="ctr"/>
                </a:tc>
                <a:tc>
                  <a:txBody>
                    <a:bodyPr/>
                    <a:lstStyle/>
                    <a:p>
                      <a:r>
                        <a:rPr lang="en-US" sz="1800" b="0" dirty="0">
                          <a:latin typeface="Segoe UI Light" panose="020B0502040204020203" pitchFamily="34" charset="0"/>
                          <a:cs typeface="Segoe UI Light" panose="020B0502040204020203" pitchFamily="34" charset="0"/>
                        </a:rPr>
                        <a:t>Content in the network is accessible only to the members of the organization </a:t>
                      </a:r>
                    </a:p>
                  </a:txBody>
                  <a:tcPr anchor="ctr"/>
                </a:tc>
                <a:tc>
                  <a:txBody>
                    <a:bodyPr/>
                    <a:lstStyle/>
                    <a:p>
                      <a:r>
                        <a:rPr lang="en-US" sz="1800" dirty="0">
                          <a:latin typeface="Segoe UI Light" panose="020B0502040204020203" pitchFamily="34" charset="0"/>
                          <a:cs typeface="Segoe UI Light" panose="020B0502040204020203" pitchFamily="34" charset="0"/>
                        </a:rPr>
                        <a:t>Content in the network is accessible to members of the organizations &amp; external members with access to the network</a:t>
                      </a:r>
                    </a:p>
                  </a:txBody>
                  <a:tcPr anchor="ctr"/>
                </a:tc>
                <a:extLst>
                  <a:ext uri="{0D108BD9-81ED-4DB2-BD59-A6C34878D82A}">
                    <a16:rowId xmlns:a16="http://schemas.microsoft.com/office/drawing/2014/main" val="3423099482"/>
                  </a:ext>
                </a:extLst>
              </a:tr>
              <a:tr h="1359760">
                <a:tc>
                  <a:txBody>
                    <a:bodyPr/>
                    <a:lstStyle/>
                    <a:p>
                      <a:r>
                        <a:rPr lang="en-US" sz="1800" dirty="0">
                          <a:latin typeface="Segoe UI Light" panose="020B0502040204020203" pitchFamily="34" charset="0"/>
                          <a:cs typeface="Segoe UI Light" panose="020B0502040204020203" pitchFamily="34" charset="0"/>
                        </a:rPr>
                        <a:t>It is a mean of sharing information throughout the world</a:t>
                      </a:r>
                    </a:p>
                  </a:txBody>
                  <a:tcPr anchor="ctr"/>
                </a:tc>
                <a:tc>
                  <a:txBody>
                    <a:bodyPr/>
                    <a:lstStyle/>
                    <a:p>
                      <a:r>
                        <a:rPr lang="en-US" sz="1800" b="0" dirty="0">
                          <a:latin typeface="Segoe UI Light" panose="020B0502040204020203" pitchFamily="34" charset="0"/>
                          <a:cs typeface="Segoe UI Light" panose="020B0502040204020203" pitchFamily="34" charset="0"/>
                        </a:rPr>
                        <a:t>It is means of sharing sensitive information throughout organization</a:t>
                      </a:r>
                    </a:p>
                  </a:txBody>
                  <a:tcPr anchor="ctr"/>
                </a:tc>
                <a:tc>
                  <a:txBody>
                    <a:bodyPr/>
                    <a:lstStyle/>
                    <a:p>
                      <a:r>
                        <a:rPr lang="en-US" sz="1800" dirty="0">
                          <a:latin typeface="Segoe UI Light" panose="020B0502040204020203" pitchFamily="34" charset="0"/>
                          <a:cs typeface="Segoe UI Light" panose="020B0502040204020203" pitchFamily="34" charset="0"/>
                        </a:rPr>
                        <a:t>It is means of sharing information between members and external members</a:t>
                      </a:r>
                    </a:p>
                  </a:txBody>
                  <a:tcPr anchor="ctr"/>
                </a:tc>
                <a:extLst>
                  <a:ext uri="{0D108BD9-81ED-4DB2-BD59-A6C34878D82A}">
                    <a16:rowId xmlns:a16="http://schemas.microsoft.com/office/drawing/2014/main" val="1474371978"/>
                  </a:ext>
                </a:extLst>
              </a:tr>
            </a:tbl>
          </a:graphicData>
        </a:graphic>
      </p:graphicFrame>
    </p:spTree>
    <p:extLst>
      <p:ext uri="{BB962C8B-B14F-4D97-AF65-F5344CB8AC3E}">
        <p14:creationId xmlns:p14="http://schemas.microsoft.com/office/powerpoint/2010/main" val="12005482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77024A2-BD5B-418D-92FD-7FE450B7CFCF}"/>
              </a:ext>
            </a:extLst>
          </p:cNvPr>
          <p:cNvSpPr/>
          <p:nvPr/>
        </p:nvSpPr>
        <p:spPr>
          <a:xfrm>
            <a:off x="2644588" y="387779"/>
            <a:ext cx="6902852"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Attributes of Web Applications</a:t>
            </a:r>
          </a:p>
        </p:txBody>
      </p:sp>
      <p:sp>
        <p:nvSpPr>
          <p:cNvPr id="3" name="Rectangle 2">
            <a:extLst>
              <a:ext uri="{FF2B5EF4-FFF2-40B4-BE49-F238E27FC236}">
                <a16:creationId xmlns:a16="http://schemas.microsoft.com/office/drawing/2014/main" id="{1045F479-4272-4B2F-8346-AAF3B63729A7}"/>
              </a:ext>
            </a:extLst>
          </p:cNvPr>
          <p:cNvSpPr/>
          <p:nvPr/>
        </p:nvSpPr>
        <p:spPr>
          <a:xfrm>
            <a:off x="4075090" y="1715543"/>
            <a:ext cx="4007476" cy="523220"/>
          </a:xfrm>
          <a:prstGeom prst="rect">
            <a:avLst/>
          </a:prstGeom>
        </p:spPr>
        <p:txBody>
          <a:bodyPr wrap="square">
            <a:spAutoFit/>
          </a:bodyPr>
          <a:lstStyle/>
          <a:p>
            <a:pPr algn="ctr"/>
            <a:r>
              <a:rPr lang="en-US" sz="2800" b="1" dirty="0">
                <a:latin typeface="Montserrat" panose="02000505000000020004" pitchFamily="2" charset="0"/>
                <a:cs typeface="Segoe UI Light" panose="020B0502040204020203" pitchFamily="34" charset="0"/>
              </a:rPr>
              <a:t>Content Driven</a:t>
            </a:r>
          </a:p>
        </p:txBody>
      </p:sp>
      <p:sp>
        <p:nvSpPr>
          <p:cNvPr id="4" name="Rectangle 3">
            <a:extLst>
              <a:ext uri="{FF2B5EF4-FFF2-40B4-BE49-F238E27FC236}">
                <a16:creationId xmlns:a16="http://schemas.microsoft.com/office/drawing/2014/main" id="{673659F8-F2EC-43A9-8F0F-A1460E5C7E95}"/>
              </a:ext>
            </a:extLst>
          </p:cNvPr>
          <p:cNvSpPr/>
          <p:nvPr/>
        </p:nvSpPr>
        <p:spPr>
          <a:xfrm>
            <a:off x="1751527" y="2366435"/>
            <a:ext cx="8654603" cy="830997"/>
          </a:xfrm>
          <a:prstGeom prst="rect">
            <a:avLst/>
          </a:prstGeom>
        </p:spPr>
        <p:txBody>
          <a:bodyPr wrap="square">
            <a:spAutoFit/>
          </a:bodyPr>
          <a:lstStyle/>
          <a:p>
            <a:pPr algn="just"/>
            <a:r>
              <a:rPr lang="en-US" sz="2400" dirty="0">
                <a:latin typeface="Segoe UI Light" panose="020B0502040204020203" pitchFamily="34" charset="0"/>
                <a:cs typeface="Segoe UI Light" panose="020B0502040204020203" pitchFamily="34" charset="0"/>
              </a:rPr>
              <a:t>The primary function of a WebApp is to use hypermedia to present text, graphics, audio, and video content to the end user.</a:t>
            </a:r>
            <a:endParaRPr lang="en-US" sz="2400" b="1" dirty="0">
              <a:latin typeface="Segoe UI Light" panose="020B0502040204020203" pitchFamily="34" charset="0"/>
              <a:cs typeface="Segoe UI Light" panose="020B0502040204020203" pitchFamily="34" charset="0"/>
            </a:endParaRPr>
          </a:p>
        </p:txBody>
      </p:sp>
      <p:sp>
        <p:nvSpPr>
          <p:cNvPr id="5" name="Rectangle 4">
            <a:extLst>
              <a:ext uri="{FF2B5EF4-FFF2-40B4-BE49-F238E27FC236}">
                <a16:creationId xmlns:a16="http://schemas.microsoft.com/office/drawing/2014/main" id="{E918428F-8C91-4D83-AD01-AD70FFF69FD8}"/>
              </a:ext>
            </a:extLst>
          </p:cNvPr>
          <p:cNvSpPr/>
          <p:nvPr/>
        </p:nvSpPr>
        <p:spPr>
          <a:xfrm>
            <a:off x="3437049" y="4006537"/>
            <a:ext cx="5283558" cy="523220"/>
          </a:xfrm>
          <a:prstGeom prst="rect">
            <a:avLst/>
          </a:prstGeom>
        </p:spPr>
        <p:txBody>
          <a:bodyPr wrap="square">
            <a:spAutoFit/>
          </a:bodyPr>
          <a:lstStyle/>
          <a:p>
            <a:pPr algn="ctr"/>
            <a:r>
              <a:rPr lang="en-US" sz="2800" b="1" dirty="0">
                <a:latin typeface="Montserrat" panose="02000505000000020004" pitchFamily="2" charset="0"/>
                <a:cs typeface="Segoe UI Light" panose="020B0502040204020203" pitchFamily="34" charset="0"/>
              </a:rPr>
              <a:t>Continuous Evolution</a:t>
            </a:r>
          </a:p>
        </p:txBody>
      </p:sp>
      <p:sp>
        <p:nvSpPr>
          <p:cNvPr id="6" name="Rectangle 5">
            <a:extLst>
              <a:ext uri="{FF2B5EF4-FFF2-40B4-BE49-F238E27FC236}">
                <a16:creationId xmlns:a16="http://schemas.microsoft.com/office/drawing/2014/main" id="{3EAC598C-0C61-407F-A5E3-0040B162BE96}"/>
              </a:ext>
            </a:extLst>
          </p:cNvPr>
          <p:cNvSpPr/>
          <p:nvPr/>
        </p:nvSpPr>
        <p:spPr>
          <a:xfrm>
            <a:off x="1751527" y="4626562"/>
            <a:ext cx="8654603" cy="1200329"/>
          </a:xfrm>
          <a:prstGeom prst="rect">
            <a:avLst/>
          </a:prstGeom>
        </p:spPr>
        <p:txBody>
          <a:bodyPr wrap="square">
            <a:spAutoFit/>
          </a:bodyPr>
          <a:lstStyle/>
          <a:p>
            <a:pPr algn="just"/>
            <a:r>
              <a:rPr lang="en-US" sz="2400" dirty="0">
                <a:latin typeface="Segoe UI Light" panose="020B0502040204020203" pitchFamily="34" charset="0"/>
                <a:cs typeface="Segoe UI Light" panose="020B0502040204020203" pitchFamily="34" charset="0"/>
              </a:rPr>
              <a:t>Web applications evolve continuously. It is not unusual for some Web Apps (specifically, their content) to be updated on an hourly schedule.</a:t>
            </a:r>
            <a:endParaRPr lang="en-US" sz="2400" b="1"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2353322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77024A2-BD5B-418D-92FD-7FE450B7CFCF}"/>
              </a:ext>
            </a:extLst>
          </p:cNvPr>
          <p:cNvSpPr/>
          <p:nvPr/>
        </p:nvSpPr>
        <p:spPr>
          <a:xfrm>
            <a:off x="2644588" y="387779"/>
            <a:ext cx="6902852"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Attributes of Web Applications</a:t>
            </a:r>
          </a:p>
        </p:txBody>
      </p:sp>
      <p:sp>
        <p:nvSpPr>
          <p:cNvPr id="3" name="Rectangle 2">
            <a:extLst>
              <a:ext uri="{FF2B5EF4-FFF2-40B4-BE49-F238E27FC236}">
                <a16:creationId xmlns:a16="http://schemas.microsoft.com/office/drawing/2014/main" id="{1045F479-4272-4B2F-8346-AAF3B63729A7}"/>
              </a:ext>
            </a:extLst>
          </p:cNvPr>
          <p:cNvSpPr/>
          <p:nvPr/>
        </p:nvSpPr>
        <p:spPr>
          <a:xfrm>
            <a:off x="4002110" y="1161455"/>
            <a:ext cx="4007476" cy="523220"/>
          </a:xfrm>
          <a:prstGeom prst="rect">
            <a:avLst/>
          </a:prstGeom>
        </p:spPr>
        <p:txBody>
          <a:bodyPr wrap="square">
            <a:spAutoFit/>
          </a:bodyPr>
          <a:lstStyle/>
          <a:p>
            <a:pPr algn="ctr"/>
            <a:r>
              <a:rPr lang="en-US" sz="2800" b="1" dirty="0">
                <a:latin typeface="Montserrat" panose="02000505000000020004" pitchFamily="2" charset="0"/>
                <a:cs typeface="Segoe UI Light" panose="020B0502040204020203" pitchFamily="34" charset="0"/>
              </a:rPr>
              <a:t>Immediacy</a:t>
            </a:r>
          </a:p>
        </p:txBody>
      </p:sp>
      <p:sp>
        <p:nvSpPr>
          <p:cNvPr id="4" name="Rectangle 3">
            <a:extLst>
              <a:ext uri="{FF2B5EF4-FFF2-40B4-BE49-F238E27FC236}">
                <a16:creationId xmlns:a16="http://schemas.microsoft.com/office/drawing/2014/main" id="{673659F8-F2EC-43A9-8F0F-A1460E5C7E95}"/>
              </a:ext>
            </a:extLst>
          </p:cNvPr>
          <p:cNvSpPr/>
          <p:nvPr/>
        </p:nvSpPr>
        <p:spPr>
          <a:xfrm>
            <a:off x="1768698" y="1808329"/>
            <a:ext cx="8654603" cy="2308324"/>
          </a:xfrm>
          <a:prstGeom prst="rect">
            <a:avLst/>
          </a:prstGeom>
        </p:spPr>
        <p:txBody>
          <a:bodyPr wrap="square">
            <a:spAutoFit/>
          </a:bodyPr>
          <a:lstStyle/>
          <a:p>
            <a:pPr algn="just"/>
            <a:r>
              <a:rPr lang="en-US" sz="2400" dirty="0">
                <a:latin typeface="Segoe UI Light" panose="020B0502040204020203" pitchFamily="34" charset="0"/>
                <a:cs typeface="Segoe UI Light" panose="020B0502040204020203" pitchFamily="34" charset="0"/>
              </a:rPr>
              <a:t>Web-based applications have an immediacy  that is not found in any other type of software. The time to market for a complete website can be a matter of a few days or weeks. Developers must use methods for planning, analysis, design, implementation, and testing that have been adapted to the compressed time schedules required for WebApp development</a:t>
            </a:r>
            <a:endParaRPr lang="en-US" sz="2400" b="1" dirty="0">
              <a:latin typeface="Segoe UI Light" panose="020B0502040204020203" pitchFamily="34" charset="0"/>
              <a:cs typeface="Segoe UI Light" panose="020B0502040204020203" pitchFamily="34" charset="0"/>
            </a:endParaRPr>
          </a:p>
        </p:txBody>
      </p:sp>
      <p:sp>
        <p:nvSpPr>
          <p:cNvPr id="5" name="Rectangle 4">
            <a:extLst>
              <a:ext uri="{FF2B5EF4-FFF2-40B4-BE49-F238E27FC236}">
                <a16:creationId xmlns:a16="http://schemas.microsoft.com/office/drawing/2014/main" id="{E918428F-8C91-4D83-AD01-AD70FFF69FD8}"/>
              </a:ext>
            </a:extLst>
          </p:cNvPr>
          <p:cNvSpPr/>
          <p:nvPr/>
        </p:nvSpPr>
        <p:spPr>
          <a:xfrm>
            <a:off x="3454221" y="4367652"/>
            <a:ext cx="5283558" cy="523220"/>
          </a:xfrm>
          <a:prstGeom prst="rect">
            <a:avLst/>
          </a:prstGeom>
        </p:spPr>
        <p:txBody>
          <a:bodyPr wrap="square">
            <a:spAutoFit/>
          </a:bodyPr>
          <a:lstStyle/>
          <a:p>
            <a:pPr algn="ctr"/>
            <a:r>
              <a:rPr lang="en-US" sz="2800" b="1" dirty="0">
                <a:latin typeface="Montserrat" panose="02000505000000020004" pitchFamily="2" charset="0"/>
                <a:cs typeface="Segoe UI Light" panose="020B0502040204020203" pitchFamily="34" charset="0"/>
              </a:rPr>
              <a:t>Security</a:t>
            </a:r>
          </a:p>
        </p:txBody>
      </p:sp>
      <p:sp>
        <p:nvSpPr>
          <p:cNvPr id="6" name="Rectangle 5">
            <a:extLst>
              <a:ext uri="{FF2B5EF4-FFF2-40B4-BE49-F238E27FC236}">
                <a16:creationId xmlns:a16="http://schemas.microsoft.com/office/drawing/2014/main" id="{3EAC598C-0C61-407F-A5E3-0040B162BE96}"/>
              </a:ext>
            </a:extLst>
          </p:cNvPr>
          <p:cNvSpPr/>
          <p:nvPr/>
        </p:nvSpPr>
        <p:spPr>
          <a:xfrm>
            <a:off x="1768698" y="4890872"/>
            <a:ext cx="8654603" cy="1569660"/>
          </a:xfrm>
          <a:prstGeom prst="rect">
            <a:avLst/>
          </a:prstGeom>
        </p:spPr>
        <p:txBody>
          <a:bodyPr wrap="square">
            <a:spAutoFit/>
          </a:bodyPr>
          <a:lstStyle/>
          <a:p>
            <a:pPr algn="just"/>
            <a:r>
              <a:rPr lang="en-US" sz="2400" dirty="0">
                <a:latin typeface="Segoe UI Light" panose="020B0502040204020203" pitchFamily="34" charset="0"/>
                <a:cs typeface="Segoe UI Light" panose="020B0502040204020203" pitchFamily="34" charset="0"/>
              </a:rPr>
              <a:t>Because Web Application are available via network access, it is very much important to protect sensitive content and provide secure modes of data transmission. Thus strong security measures must be implemented throughout the infrastructure </a:t>
            </a:r>
          </a:p>
        </p:txBody>
      </p:sp>
    </p:spTree>
    <p:extLst>
      <p:ext uri="{BB962C8B-B14F-4D97-AF65-F5344CB8AC3E}">
        <p14:creationId xmlns:p14="http://schemas.microsoft.com/office/powerpoint/2010/main" val="2324477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77024A2-BD5B-418D-92FD-7FE450B7CFCF}"/>
              </a:ext>
            </a:extLst>
          </p:cNvPr>
          <p:cNvSpPr/>
          <p:nvPr/>
        </p:nvSpPr>
        <p:spPr>
          <a:xfrm>
            <a:off x="2644588" y="387779"/>
            <a:ext cx="6902852"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Attributes of Web Applications</a:t>
            </a:r>
          </a:p>
        </p:txBody>
      </p:sp>
      <p:sp>
        <p:nvSpPr>
          <p:cNvPr id="3" name="Rectangle 2">
            <a:extLst>
              <a:ext uri="{FF2B5EF4-FFF2-40B4-BE49-F238E27FC236}">
                <a16:creationId xmlns:a16="http://schemas.microsoft.com/office/drawing/2014/main" id="{1045F479-4272-4B2F-8346-AAF3B63729A7}"/>
              </a:ext>
            </a:extLst>
          </p:cNvPr>
          <p:cNvSpPr/>
          <p:nvPr/>
        </p:nvSpPr>
        <p:spPr>
          <a:xfrm>
            <a:off x="4092262" y="1689489"/>
            <a:ext cx="4007476" cy="523220"/>
          </a:xfrm>
          <a:prstGeom prst="rect">
            <a:avLst/>
          </a:prstGeom>
        </p:spPr>
        <p:txBody>
          <a:bodyPr wrap="square">
            <a:spAutoFit/>
          </a:bodyPr>
          <a:lstStyle/>
          <a:p>
            <a:pPr algn="ctr"/>
            <a:r>
              <a:rPr lang="en-US" sz="2800" b="1" dirty="0">
                <a:latin typeface="Montserrat" panose="02000505000000020004" pitchFamily="2" charset="0"/>
                <a:cs typeface="Segoe UI Light" panose="020B0502040204020203" pitchFamily="34" charset="0"/>
              </a:rPr>
              <a:t>Aesthetics</a:t>
            </a:r>
          </a:p>
        </p:txBody>
      </p:sp>
      <p:sp>
        <p:nvSpPr>
          <p:cNvPr id="4" name="Rectangle 3">
            <a:extLst>
              <a:ext uri="{FF2B5EF4-FFF2-40B4-BE49-F238E27FC236}">
                <a16:creationId xmlns:a16="http://schemas.microsoft.com/office/drawing/2014/main" id="{673659F8-F2EC-43A9-8F0F-A1460E5C7E95}"/>
              </a:ext>
            </a:extLst>
          </p:cNvPr>
          <p:cNvSpPr/>
          <p:nvPr/>
        </p:nvSpPr>
        <p:spPr>
          <a:xfrm>
            <a:off x="1858850" y="2336363"/>
            <a:ext cx="8654603" cy="1569660"/>
          </a:xfrm>
          <a:prstGeom prst="rect">
            <a:avLst/>
          </a:prstGeom>
        </p:spPr>
        <p:txBody>
          <a:bodyPr wrap="square">
            <a:spAutoFit/>
          </a:bodyPr>
          <a:lstStyle/>
          <a:p>
            <a:pPr algn="just"/>
            <a:r>
              <a:rPr lang="en-US" sz="2400" dirty="0">
                <a:latin typeface="Segoe UI Light" panose="020B0502040204020203" pitchFamily="34" charset="0"/>
                <a:cs typeface="Segoe UI Light" panose="020B0502040204020203" pitchFamily="34" charset="0"/>
              </a:rPr>
              <a:t>An undeniable part of the appeal of a Web Application is its look and feel. When an application has been designed to market or sell products or ideas, aesthetics may have as much to do with success as technical design.</a:t>
            </a:r>
          </a:p>
        </p:txBody>
      </p:sp>
    </p:spTree>
    <p:extLst>
      <p:ext uri="{BB962C8B-B14F-4D97-AF65-F5344CB8AC3E}">
        <p14:creationId xmlns:p14="http://schemas.microsoft.com/office/powerpoint/2010/main" val="26466280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91A5E72-FCB7-40A9-AD08-2A0A3464B043}"/>
              </a:ext>
            </a:extLst>
          </p:cNvPr>
          <p:cNvSpPr/>
          <p:nvPr/>
        </p:nvSpPr>
        <p:spPr>
          <a:xfrm>
            <a:off x="2464254" y="387779"/>
            <a:ext cx="7263527"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Categories of Web Applications</a:t>
            </a:r>
          </a:p>
        </p:txBody>
      </p:sp>
      <p:graphicFrame>
        <p:nvGraphicFramePr>
          <p:cNvPr id="3" name="Table 3">
            <a:extLst>
              <a:ext uri="{FF2B5EF4-FFF2-40B4-BE49-F238E27FC236}">
                <a16:creationId xmlns:a16="http://schemas.microsoft.com/office/drawing/2014/main" id="{3058D590-7CA6-48F9-A148-22097AB48156}"/>
              </a:ext>
            </a:extLst>
          </p:cNvPr>
          <p:cNvGraphicFramePr>
            <a:graphicFrameLocks noGrp="1"/>
          </p:cNvGraphicFramePr>
          <p:nvPr>
            <p:extLst>
              <p:ext uri="{D42A27DB-BD31-4B8C-83A1-F6EECF244321}">
                <p14:modId xmlns:p14="http://schemas.microsoft.com/office/powerpoint/2010/main" val="2542611522"/>
              </p:ext>
            </p:extLst>
          </p:nvPr>
        </p:nvGraphicFramePr>
        <p:xfrm>
          <a:off x="1144073" y="1968917"/>
          <a:ext cx="9903854" cy="3413760"/>
        </p:xfrm>
        <a:graphic>
          <a:graphicData uri="http://schemas.openxmlformats.org/drawingml/2006/table">
            <a:tbl>
              <a:tblPr firstRow="1" bandRow="1">
                <a:tableStyleId>{5940675A-B579-460E-94D1-54222C63F5DA}</a:tableStyleId>
              </a:tblPr>
              <a:tblGrid>
                <a:gridCol w="6168980">
                  <a:extLst>
                    <a:ext uri="{9D8B030D-6E8A-4147-A177-3AD203B41FA5}">
                      <a16:colId xmlns:a16="http://schemas.microsoft.com/office/drawing/2014/main" val="2705991765"/>
                    </a:ext>
                  </a:extLst>
                </a:gridCol>
                <a:gridCol w="3734874">
                  <a:extLst>
                    <a:ext uri="{9D8B030D-6E8A-4147-A177-3AD203B41FA5}">
                      <a16:colId xmlns:a16="http://schemas.microsoft.com/office/drawing/2014/main" val="145129585"/>
                    </a:ext>
                  </a:extLst>
                </a:gridCol>
              </a:tblGrid>
              <a:tr h="853440">
                <a:tc>
                  <a:txBody>
                    <a:bodyPr/>
                    <a:lstStyle/>
                    <a:p>
                      <a:r>
                        <a:rPr lang="en-US" sz="2800" b="1" dirty="0">
                          <a:latin typeface="Segoe UI Light" panose="020B0502040204020203" pitchFamily="34" charset="0"/>
                          <a:cs typeface="Segoe UI Light" panose="020B0502040204020203" pitchFamily="34" charset="0"/>
                        </a:rPr>
                        <a:t>1.</a:t>
                      </a:r>
                      <a:r>
                        <a:rPr lang="en-US" sz="2800" dirty="0">
                          <a:latin typeface="Segoe UI Light" panose="020B0502040204020203" pitchFamily="34" charset="0"/>
                          <a:cs typeface="Segoe UI Light" panose="020B0502040204020203" pitchFamily="34" charset="0"/>
                        </a:rPr>
                        <a:t> Informational</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dirty="0">
                          <a:latin typeface="Segoe UI Light" panose="020B0502040204020203" pitchFamily="34" charset="0"/>
                          <a:cs typeface="Segoe UI Light" panose="020B0502040204020203" pitchFamily="34" charset="0"/>
                        </a:rPr>
                        <a:t>5.</a:t>
                      </a:r>
                      <a:r>
                        <a:rPr lang="en-US" sz="2800" dirty="0">
                          <a:latin typeface="Segoe UI Light" panose="020B0502040204020203" pitchFamily="34" charset="0"/>
                          <a:cs typeface="Segoe UI Light" panose="020B0502040204020203" pitchFamily="34" charset="0"/>
                        </a:rPr>
                        <a:t> User Input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970188289"/>
                  </a:ext>
                </a:extLst>
              </a:tr>
              <a:tr h="853440">
                <a:tc>
                  <a:txBody>
                    <a:bodyPr/>
                    <a:lstStyle/>
                    <a:p>
                      <a:r>
                        <a:rPr lang="en-US" sz="2800" b="1" dirty="0">
                          <a:latin typeface="Segoe UI Light" panose="020B0502040204020203" pitchFamily="34" charset="0"/>
                          <a:cs typeface="Segoe UI Light" panose="020B0502040204020203" pitchFamily="34" charset="0"/>
                        </a:rPr>
                        <a:t>2.</a:t>
                      </a:r>
                      <a:r>
                        <a:rPr lang="en-US" sz="2800" dirty="0">
                          <a:latin typeface="Segoe UI Light" panose="020B0502040204020203" pitchFamily="34" charset="0"/>
                          <a:cs typeface="Segoe UI Light" panose="020B0502040204020203" pitchFamily="34" charset="0"/>
                        </a:rPr>
                        <a:t> Download</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l"/>
                      <a:r>
                        <a:rPr lang="en-US" sz="2800" b="1" dirty="0">
                          <a:latin typeface="Segoe UI Light" panose="020B0502040204020203" pitchFamily="34" charset="0"/>
                          <a:cs typeface="Segoe UI Light" panose="020B0502040204020203" pitchFamily="34" charset="0"/>
                        </a:rPr>
                        <a:t>6.</a:t>
                      </a:r>
                      <a:r>
                        <a:rPr lang="en-US" sz="2800" dirty="0">
                          <a:latin typeface="Segoe UI Light" panose="020B0502040204020203" pitchFamily="34" charset="0"/>
                          <a:cs typeface="Segoe UI Light" panose="020B0502040204020203" pitchFamily="34" charset="0"/>
                        </a:rPr>
                        <a:t> Transaction Oriented</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449367894"/>
                  </a:ext>
                </a:extLst>
              </a:tr>
              <a:tr h="853440">
                <a:tc>
                  <a:txBody>
                    <a:bodyPr/>
                    <a:lstStyle/>
                    <a:p>
                      <a:r>
                        <a:rPr lang="en-US" sz="2800" b="1" dirty="0">
                          <a:latin typeface="Segoe UI Light" panose="020B0502040204020203" pitchFamily="34" charset="0"/>
                          <a:cs typeface="Segoe UI Light" panose="020B0502040204020203" pitchFamily="34" charset="0"/>
                        </a:rPr>
                        <a:t>3.</a:t>
                      </a:r>
                      <a:r>
                        <a:rPr lang="en-US" sz="2800" dirty="0">
                          <a:latin typeface="Segoe UI Light" panose="020B0502040204020203" pitchFamily="34" charset="0"/>
                          <a:cs typeface="Segoe UI Light" panose="020B0502040204020203" pitchFamily="34" charset="0"/>
                        </a:rPr>
                        <a:t> Interaction</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l"/>
                      <a:r>
                        <a:rPr lang="en-US" sz="2800" b="1" dirty="0">
                          <a:latin typeface="Segoe UI Light" panose="020B0502040204020203" pitchFamily="34" charset="0"/>
                          <a:cs typeface="Segoe UI Light" panose="020B0502040204020203" pitchFamily="34" charset="0"/>
                        </a:rPr>
                        <a:t>7.</a:t>
                      </a:r>
                      <a:r>
                        <a:rPr lang="en-US" sz="2800" dirty="0">
                          <a:latin typeface="Segoe UI Light" panose="020B0502040204020203" pitchFamily="34" charset="0"/>
                          <a:cs typeface="Segoe UI Light" panose="020B0502040204020203" pitchFamily="34" charset="0"/>
                        </a:rPr>
                        <a:t> Portal</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055585540"/>
                  </a:ext>
                </a:extLst>
              </a:tr>
              <a:tr h="853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dirty="0">
                          <a:latin typeface="Segoe UI Light" panose="020B0502040204020203" pitchFamily="34" charset="0"/>
                          <a:cs typeface="Segoe UI Light" panose="020B0502040204020203" pitchFamily="34" charset="0"/>
                        </a:rPr>
                        <a:t>4.</a:t>
                      </a:r>
                      <a:r>
                        <a:rPr lang="en-US" sz="2800" dirty="0">
                          <a:latin typeface="Segoe UI Light" panose="020B0502040204020203" pitchFamily="34" charset="0"/>
                          <a:cs typeface="Segoe UI Light" panose="020B0502040204020203" pitchFamily="34" charset="0"/>
                        </a:rPr>
                        <a:t> Customizable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l"/>
                      <a:endParaRPr lang="en-US" sz="2800" dirty="0">
                        <a:latin typeface="Segoe UI Light" panose="020B0502040204020203" pitchFamily="34" charset="0"/>
                        <a:cs typeface="Segoe UI Light" panose="020B0502040204020203"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286000930"/>
                  </a:ext>
                </a:extLst>
              </a:tr>
            </a:tbl>
          </a:graphicData>
        </a:graphic>
      </p:graphicFrame>
    </p:spTree>
    <p:extLst>
      <p:ext uri="{BB962C8B-B14F-4D97-AF65-F5344CB8AC3E}">
        <p14:creationId xmlns:p14="http://schemas.microsoft.com/office/powerpoint/2010/main" val="7284067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77024A2-BD5B-418D-92FD-7FE450B7CFCF}"/>
              </a:ext>
            </a:extLst>
          </p:cNvPr>
          <p:cNvSpPr/>
          <p:nvPr/>
        </p:nvSpPr>
        <p:spPr>
          <a:xfrm>
            <a:off x="2464254" y="387779"/>
            <a:ext cx="7263527" cy="646331"/>
          </a:xfrm>
          <a:prstGeom prst="rect">
            <a:avLst/>
          </a:prstGeom>
          <a:noFill/>
        </p:spPr>
        <p:txBody>
          <a:bodyPr wrap="none" lIns="91440" tIns="45720" rIns="91440" bIns="45720">
            <a:spAutoFit/>
          </a:bodyPr>
          <a:lstStyle/>
          <a:p>
            <a:pPr algn="ctr"/>
            <a:r>
              <a:rPr lang="en-US" sz="3600" b="1" cap="none" spc="0" dirty="0">
                <a:ln w="0"/>
                <a:latin typeface="Century Gothic" panose="020B0502020202020204" pitchFamily="34" charset="0"/>
              </a:rPr>
              <a:t>Categories of Web Applications</a:t>
            </a:r>
          </a:p>
        </p:txBody>
      </p:sp>
      <p:graphicFrame>
        <p:nvGraphicFramePr>
          <p:cNvPr id="5" name="Table 5">
            <a:extLst>
              <a:ext uri="{FF2B5EF4-FFF2-40B4-BE49-F238E27FC236}">
                <a16:creationId xmlns:a16="http://schemas.microsoft.com/office/drawing/2014/main" id="{3FB4EF5D-A208-4A63-AC2C-39BC03FB7C79}"/>
              </a:ext>
            </a:extLst>
          </p:cNvPr>
          <p:cNvGraphicFramePr>
            <a:graphicFrameLocks noGrp="1"/>
          </p:cNvGraphicFramePr>
          <p:nvPr>
            <p:extLst>
              <p:ext uri="{D42A27DB-BD31-4B8C-83A1-F6EECF244321}">
                <p14:modId xmlns:p14="http://schemas.microsoft.com/office/powerpoint/2010/main" val="3934642386"/>
              </p:ext>
            </p:extLst>
          </p:nvPr>
        </p:nvGraphicFramePr>
        <p:xfrm>
          <a:off x="1262129" y="1288621"/>
          <a:ext cx="9942491" cy="5181600"/>
        </p:xfrm>
        <a:graphic>
          <a:graphicData uri="http://schemas.openxmlformats.org/drawingml/2006/table">
            <a:tbl>
              <a:tblPr firstRow="1" bandRow="1">
                <a:tableStyleId>{5C22544A-7EE6-4342-B048-85BDC9FD1C3A}</a:tableStyleId>
              </a:tblPr>
              <a:tblGrid>
                <a:gridCol w="3374846">
                  <a:extLst>
                    <a:ext uri="{9D8B030D-6E8A-4147-A177-3AD203B41FA5}">
                      <a16:colId xmlns:a16="http://schemas.microsoft.com/office/drawing/2014/main" val="2178998491"/>
                    </a:ext>
                  </a:extLst>
                </a:gridCol>
                <a:gridCol w="6567645">
                  <a:extLst>
                    <a:ext uri="{9D8B030D-6E8A-4147-A177-3AD203B41FA5}">
                      <a16:colId xmlns:a16="http://schemas.microsoft.com/office/drawing/2014/main" val="441394206"/>
                    </a:ext>
                  </a:extLst>
                </a:gridCol>
              </a:tblGrid>
              <a:tr h="370840">
                <a:tc>
                  <a:txBody>
                    <a:bodyPr/>
                    <a:lstStyle/>
                    <a:p>
                      <a:pPr algn="ctr"/>
                      <a:r>
                        <a:rPr lang="en-US" sz="2000" b="1" dirty="0">
                          <a:latin typeface="Segoe UI Light" panose="020B0502040204020203" pitchFamily="34" charset="0"/>
                          <a:cs typeface="Segoe UI Light" panose="020B0502040204020203" pitchFamily="34" charset="0"/>
                        </a:rPr>
                        <a:t>Category Name</a:t>
                      </a:r>
                    </a:p>
                  </a:txBody>
                  <a:tcPr marL="137160" marR="137160" marT="137160" marB="137160" anchor="ctr"/>
                </a:tc>
                <a:tc>
                  <a:txBody>
                    <a:bodyPr/>
                    <a:lstStyle/>
                    <a:p>
                      <a:pPr algn="ctr"/>
                      <a:r>
                        <a:rPr lang="en-US" sz="2000" b="1" dirty="0">
                          <a:latin typeface="Segoe UI Light" panose="020B0502040204020203" pitchFamily="34" charset="0"/>
                          <a:cs typeface="Segoe UI Light" panose="020B0502040204020203" pitchFamily="34" charset="0"/>
                        </a:rPr>
                        <a:t>Description</a:t>
                      </a:r>
                    </a:p>
                  </a:txBody>
                  <a:tcPr marL="137160" marR="137160" marT="137160" marB="137160" anchor="ctr"/>
                </a:tc>
                <a:extLst>
                  <a:ext uri="{0D108BD9-81ED-4DB2-BD59-A6C34878D82A}">
                    <a16:rowId xmlns:a16="http://schemas.microsoft.com/office/drawing/2014/main" val="520009061"/>
                  </a:ext>
                </a:extLst>
              </a:tr>
              <a:tr h="370840">
                <a:tc>
                  <a:txBody>
                    <a:bodyPr/>
                    <a:lstStyle/>
                    <a:p>
                      <a:r>
                        <a:rPr lang="en-US" sz="2000" b="1" dirty="0">
                          <a:latin typeface="Segoe UI Light" panose="020B0502040204020203" pitchFamily="34" charset="0"/>
                          <a:cs typeface="Segoe UI Light" panose="020B0502040204020203" pitchFamily="34" charset="0"/>
                        </a:rPr>
                        <a:t>Informational</a:t>
                      </a:r>
                    </a:p>
                  </a:txBody>
                  <a:tcPr anchor="ctr"/>
                </a:tc>
                <a:tc>
                  <a:txBody>
                    <a:bodyPr/>
                    <a:lstStyle/>
                    <a:p>
                      <a:r>
                        <a:rPr lang="en-US" sz="2000" dirty="0">
                          <a:latin typeface="Segoe UI Light" panose="020B0502040204020203" pitchFamily="34" charset="0"/>
                          <a:cs typeface="Segoe UI Light" panose="020B0502040204020203" pitchFamily="34" charset="0"/>
                        </a:rPr>
                        <a:t>Read-only content is provided with simple navigation and links</a:t>
                      </a:r>
                    </a:p>
                  </a:txBody>
                  <a:tcPr anchor="ctr"/>
                </a:tc>
                <a:extLst>
                  <a:ext uri="{0D108BD9-81ED-4DB2-BD59-A6C34878D82A}">
                    <a16:rowId xmlns:a16="http://schemas.microsoft.com/office/drawing/2014/main" val="2975308336"/>
                  </a:ext>
                </a:extLst>
              </a:tr>
              <a:tr h="370840">
                <a:tc>
                  <a:txBody>
                    <a:bodyPr/>
                    <a:lstStyle/>
                    <a:p>
                      <a:r>
                        <a:rPr lang="en-US" sz="2000" b="1" dirty="0">
                          <a:latin typeface="Segoe UI Light" panose="020B0502040204020203" pitchFamily="34" charset="0"/>
                          <a:cs typeface="Segoe UI Light" panose="020B0502040204020203" pitchFamily="34" charset="0"/>
                        </a:rPr>
                        <a:t>Download</a:t>
                      </a:r>
                    </a:p>
                  </a:txBody>
                  <a:tcPr anchor="ctr"/>
                </a:tc>
                <a:tc>
                  <a:txBody>
                    <a:bodyPr/>
                    <a:lstStyle/>
                    <a:p>
                      <a:r>
                        <a:rPr lang="en-US" sz="2000" dirty="0">
                          <a:latin typeface="Segoe UI Light" panose="020B0502040204020203" pitchFamily="34" charset="0"/>
                          <a:cs typeface="Segoe UI Light" panose="020B0502040204020203" pitchFamily="34" charset="0"/>
                        </a:rPr>
                        <a:t>Downloadable information for users from the appropriate server</a:t>
                      </a:r>
                    </a:p>
                  </a:txBody>
                  <a:tcPr anchor="ctr"/>
                </a:tc>
                <a:extLst>
                  <a:ext uri="{0D108BD9-81ED-4DB2-BD59-A6C34878D82A}">
                    <a16:rowId xmlns:a16="http://schemas.microsoft.com/office/drawing/2014/main" val="1921311649"/>
                  </a:ext>
                </a:extLst>
              </a:tr>
              <a:tr h="370840">
                <a:tc>
                  <a:txBody>
                    <a:bodyPr/>
                    <a:lstStyle/>
                    <a:p>
                      <a:r>
                        <a:rPr lang="en-US" sz="2000" b="1" dirty="0">
                          <a:latin typeface="Segoe UI Light" panose="020B0502040204020203" pitchFamily="34" charset="0"/>
                          <a:cs typeface="Segoe UI Light" panose="020B0502040204020203" pitchFamily="34" charset="0"/>
                        </a:rPr>
                        <a:t>Interaction</a:t>
                      </a:r>
                    </a:p>
                  </a:txBody>
                  <a:tcPr anchor="ctr"/>
                </a:tc>
                <a:tc>
                  <a:txBody>
                    <a:bodyPr/>
                    <a:lstStyle/>
                    <a:p>
                      <a:r>
                        <a:rPr lang="en-US" sz="2000" dirty="0">
                          <a:latin typeface="Segoe UI Light" panose="020B0502040204020203" pitchFamily="34" charset="0"/>
                          <a:cs typeface="Segoe UI Light" panose="020B0502040204020203" pitchFamily="34" charset="0"/>
                        </a:rPr>
                        <a:t>Communication among a community of users occurs via chatroom,  instant messaging</a:t>
                      </a:r>
                    </a:p>
                  </a:txBody>
                  <a:tcPr anchor="ctr"/>
                </a:tc>
                <a:extLst>
                  <a:ext uri="{0D108BD9-81ED-4DB2-BD59-A6C34878D82A}">
                    <a16:rowId xmlns:a16="http://schemas.microsoft.com/office/drawing/2014/main" val="923145998"/>
                  </a:ext>
                </a:extLst>
              </a:tr>
              <a:tr h="370840">
                <a:tc>
                  <a:txBody>
                    <a:bodyPr/>
                    <a:lstStyle/>
                    <a:p>
                      <a:r>
                        <a:rPr lang="en-US" sz="2000" b="1" dirty="0">
                          <a:latin typeface="Segoe UI Light" panose="020B0502040204020203" pitchFamily="34" charset="0"/>
                          <a:cs typeface="Segoe UI Light" panose="020B0502040204020203" pitchFamily="34" charset="0"/>
                        </a:rPr>
                        <a:t>Customizable</a:t>
                      </a:r>
                    </a:p>
                  </a:txBody>
                  <a:tcPr anchor="ctr"/>
                </a:tc>
                <a:tc>
                  <a:txBody>
                    <a:bodyPr/>
                    <a:lstStyle/>
                    <a:p>
                      <a:r>
                        <a:rPr lang="en-US" sz="2000" dirty="0">
                          <a:latin typeface="Segoe UI Light" panose="020B0502040204020203" pitchFamily="34" charset="0"/>
                          <a:cs typeface="Segoe UI Light" panose="020B0502040204020203" pitchFamily="34" charset="0"/>
                        </a:rPr>
                        <a:t>The user customizes content to specific needs</a:t>
                      </a:r>
                    </a:p>
                  </a:txBody>
                  <a:tcPr anchor="ctr"/>
                </a:tc>
                <a:extLst>
                  <a:ext uri="{0D108BD9-81ED-4DB2-BD59-A6C34878D82A}">
                    <a16:rowId xmlns:a16="http://schemas.microsoft.com/office/drawing/2014/main" val="4138121330"/>
                  </a:ext>
                </a:extLst>
              </a:tr>
              <a:tr h="370840">
                <a:tc>
                  <a:txBody>
                    <a:bodyPr/>
                    <a:lstStyle/>
                    <a:p>
                      <a:r>
                        <a:rPr lang="en-US" sz="2000" b="1" dirty="0">
                          <a:latin typeface="Segoe UI Light" panose="020B0502040204020203" pitchFamily="34" charset="0"/>
                          <a:cs typeface="Segoe UI Light" panose="020B0502040204020203" pitchFamily="34" charset="0"/>
                        </a:rPr>
                        <a:t>User-Input</a:t>
                      </a:r>
                    </a:p>
                  </a:txBody>
                  <a:tcPr anchor="ctr"/>
                </a:tc>
                <a:tc>
                  <a:txBody>
                    <a:bodyPr/>
                    <a:lstStyle/>
                    <a:p>
                      <a:r>
                        <a:rPr lang="en-US" sz="2000" dirty="0">
                          <a:latin typeface="Segoe UI Light" panose="020B0502040204020203" pitchFamily="34" charset="0"/>
                          <a:cs typeface="Segoe UI Light" panose="020B0502040204020203" pitchFamily="34" charset="0"/>
                        </a:rPr>
                        <a:t>Forms-based input is the primary mechanism for communicating need.</a:t>
                      </a:r>
                    </a:p>
                  </a:txBody>
                  <a:tcPr anchor="ctr"/>
                </a:tc>
                <a:extLst>
                  <a:ext uri="{0D108BD9-81ED-4DB2-BD59-A6C34878D82A}">
                    <a16:rowId xmlns:a16="http://schemas.microsoft.com/office/drawing/2014/main" val="3061759116"/>
                  </a:ext>
                </a:extLst>
              </a:tr>
              <a:tr h="370840">
                <a:tc>
                  <a:txBody>
                    <a:bodyPr/>
                    <a:lstStyle/>
                    <a:p>
                      <a:r>
                        <a:rPr lang="en-US" sz="2000" b="1" dirty="0">
                          <a:latin typeface="Segoe UI Light" panose="020B0502040204020203" pitchFamily="34" charset="0"/>
                          <a:cs typeface="Segoe UI Light" panose="020B0502040204020203" pitchFamily="34" charset="0"/>
                        </a:rPr>
                        <a:t>Transaction-Oriented</a:t>
                      </a:r>
                    </a:p>
                  </a:txBody>
                  <a:tcPr anchor="ctr"/>
                </a:tc>
                <a:tc>
                  <a:txBody>
                    <a:bodyPr/>
                    <a:lstStyle/>
                    <a:p>
                      <a:r>
                        <a:rPr lang="en-US" sz="2000" dirty="0">
                          <a:latin typeface="Segoe UI Light" panose="020B0502040204020203" pitchFamily="34" charset="0"/>
                          <a:cs typeface="Segoe UI Light" panose="020B0502040204020203" pitchFamily="34" charset="0"/>
                        </a:rPr>
                        <a:t>The user makes a request (e.g., places an order) that is fulfilled by the Web Application</a:t>
                      </a:r>
                    </a:p>
                  </a:txBody>
                  <a:tcPr anchor="ctr"/>
                </a:tc>
                <a:extLst>
                  <a:ext uri="{0D108BD9-81ED-4DB2-BD59-A6C34878D82A}">
                    <a16:rowId xmlns:a16="http://schemas.microsoft.com/office/drawing/2014/main" val="839853287"/>
                  </a:ext>
                </a:extLst>
              </a:tr>
              <a:tr h="370840">
                <a:tc>
                  <a:txBody>
                    <a:bodyPr/>
                    <a:lstStyle/>
                    <a:p>
                      <a:r>
                        <a:rPr lang="en-US" sz="2000" b="1" dirty="0">
                          <a:latin typeface="Segoe UI Light" panose="020B0502040204020203" pitchFamily="34" charset="0"/>
                          <a:cs typeface="Segoe UI Light" panose="020B0502040204020203" pitchFamily="34" charset="0"/>
                        </a:rPr>
                        <a:t>Portal</a:t>
                      </a:r>
                    </a:p>
                  </a:txBody>
                  <a:tcPr anchor="ctr"/>
                </a:tc>
                <a:tc>
                  <a:txBody>
                    <a:bodyPr/>
                    <a:lstStyle/>
                    <a:p>
                      <a:r>
                        <a:rPr lang="en-US" sz="2000" dirty="0">
                          <a:latin typeface="Segoe UI Light" panose="020B0502040204020203" pitchFamily="34" charset="0"/>
                          <a:cs typeface="Segoe UI Light" panose="020B0502040204020203" pitchFamily="34" charset="0"/>
                        </a:rPr>
                        <a:t>Web applications that provides users with a single access point to information from different sources</a:t>
                      </a:r>
                    </a:p>
                  </a:txBody>
                  <a:tcPr anchor="ctr"/>
                </a:tc>
                <a:extLst>
                  <a:ext uri="{0D108BD9-81ED-4DB2-BD59-A6C34878D82A}">
                    <a16:rowId xmlns:a16="http://schemas.microsoft.com/office/drawing/2014/main" val="3409458654"/>
                  </a:ext>
                </a:extLst>
              </a:tr>
            </a:tbl>
          </a:graphicData>
        </a:graphic>
      </p:graphicFrame>
    </p:spTree>
    <p:extLst>
      <p:ext uri="{BB962C8B-B14F-4D97-AF65-F5344CB8AC3E}">
        <p14:creationId xmlns:p14="http://schemas.microsoft.com/office/powerpoint/2010/main" val="26631388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8CF343-2A75-4C57-814C-95EC7911AC9F}"/>
              </a:ext>
            </a:extLst>
          </p:cNvPr>
          <p:cNvSpPr/>
          <p:nvPr/>
        </p:nvSpPr>
        <p:spPr>
          <a:xfrm>
            <a:off x="1065644" y="387779"/>
            <a:ext cx="10060767" cy="646331"/>
          </a:xfrm>
          <a:prstGeom prst="rect">
            <a:avLst/>
          </a:prstGeom>
          <a:noFill/>
        </p:spPr>
        <p:txBody>
          <a:bodyPr wrap="none" lIns="91440" tIns="45720" rIns="91440" bIns="45720">
            <a:spAutoFit/>
          </a:bodyPr>
          <a:lstStyle/>
          <a:p>
            <a:pPr algn="ctr"/>
            <a:r>
              <a:rPr lang="en-US" sz="3600" b="1" dirty="0">
                <a:ln w="0"/>
                <a:latin typeface="Century Gothic" panose="020B0502020202020204" pitchFamily="34" charset="0"/>
              </a:rPr>
              <a:t>Attributes of a High-Quality Web Application</a:t>
            </a:r>
            <a:endParaRPr lang="en-US" sz="3600" b="1" cap="none" spc="0" dirty="0">
              <a:ln w="0"/>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6EBC7FA5-08A3-405B-8595-9A73A458BDEE}"/>
              </a:ext>
            </a:extLst>
          </p:cNvPr>
          <p:cNvGraphicFramePr>
            <a:graphicFrameLocks noGrp="1"/>
          </p:cNvGraphicFramePr>
          <p:nvPr>
            <p:extLst>
              <p:ext uri="{D42A27DB-BD31-4B8C-83A1-F6EECF244321}">
                <p14:modId xmlns:p14="http://schemas.microsoft.com/office/powerpoint/2010/main" val="3053159426"/>
              </p:ext>
            </p:extLst>
          </p:nvPr>
        </p:nvGraphicFramePr>
        <p:xfrm>
          <a:off x="1144073" y="2148840"/>
          <a:ext cx="9903854" cy="2560320"/>
        </p:xfrm>
        <a:graphic>
          <a:graphicData uri="http://schemas.openxmlformats.org/drawingml/2006/table">
            <a:tbl>
              <a:tblPr firstRow="1" bandRow="1">
                <a:tableStyleId>{5940675A-B579-460E-94D1-54222C63F5DA}</a:tableStyleId>
              </a:tblPr>
              <a:tblGrid>
                <a:gridCol w="6168980">
                  <a:extLst>
                    <a:ext uri="{9D8B030D-6E8A-4147-A177-3AD203B41FA5}">
                      <a16:colId xmlns:a16="http://schemas.microsoft.com/office/drawing/2014/main" val="2705991765"/>
                    </a:ext>
                  </a:extLst>
                </a:gridCol>
                <a:gridCol w="3734874">
                  <a:extLst>
                    <a:ext uri="{9D8B030D-6E8A-4147-A177-3AD203B41FA5}">
                      <a16:colId xmlns:a16="http://schemas.microsoft.com/office/drawing/2014/main" val="145129585"/>
                    </a:ext>
                  </a:extLst>
                </a:gridCol>
              </a:tblGrid>
              <a:tr h="853440">
                <a:tc>
                  <a:txBody>
                    <a:bodyPr/>
                    <a:lstStyle/>
                    <a:p>
                      <a:pPr marL="0" indent="0">
                        <a:buNone/>
                      </a:pPr>
                      <a:r>
                        <a:rPr lang="en-US" sz="2800" b="1" dirty="0">
                          <a:latin typeface="Segoe UI Light" panose="020B0502040204020203" pitchFamily="34" charset="0"/>
                          <a:cs typeface="Segoe UI Light" panose="020B0502040204020203" pitchFamily="34" charset="0"/>
                        </a:rPr>
                        <a:t>1.</a:t>
                      </a:r>
                      <a:r>
                        <a:rPr lang="en-US" sz="2800" dirty="0">
                          <a:latin typeface="Segoe UI Light" panose="020B0502040204020203" pitchFamily="34" charset="0"/>
                          <a:cs typeface="Segoe UI Light" panose="020B0502040204020203" pitchFamily="34" charset="0"/>
                        </a:rPr>
                        <a:t> Usability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dirty="0">
                          <a:latin typeface="Segoe UI Light" panose="020B0502040204020203" pitchFamily="34" charset="0"/>
                          <a:cs typeface="Segoe UI Light" panose="020B0502040204020203" pitchFamily="34" charset="0"/>
                        </a:rPr>
                        <a:t>4.</a:t>
                      </a:r>
                      <a:r>
                        <a:rPr lang="en-US" sz="2800" dirty="0">
                          <a:latin typeface="Segoe UI Light" panose="020B0502040204020203" pitchFamily="34" charset="0"/>
                          <a:cs typeface="Segoe UI Light" panose="020B0502040204020203" pitchFamily="34" charset="0"/>
                        </a:rPr>
                        <a:t> Efficiency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970188289"/>
                  </a:ext>
                </a:extLst>
              </a:tr>
              <a:tr h="853440">
                <a:tc>
                  <a:txBody>
                    <a:bodyPr/>
                    <a:lstStyle/>
                    <a:p>
                      <a:r>
                        <a:rPr lang="en-US" sz="2800" b="1" dirty="0">
                          <a:latin typeface="Segoe UI Light" panose="020B0502040204020203" pitchFamily="34" charset="0"/>
                          <a:cs typeface="Segoe UI Light" panose="020B0502040204020203" pitchFamily="34" charset="0"/>
                        </a:rPr>
                        <a:t>2.</a:t>
                      </a:r>
                      <a:r>
                        <a:rPr lang="en-US" sz="2800" dirty="0">
                          <a:latin typeface="Segoe UI Light" panose="020B0502040204020203" pitchFamily="34" charset="0"/>
                          <a:cs typeface="Segoe UI Light" panose="020B0502040204020203" pitchFamily="34" charset="0"/>
                        </a:rPr>
                        <a:t> Functionality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l"/>
                      <a:r>
                        <a:rPr lang="en-US" sz="2800" b="1" dirty="0">
                          <a:latin typeface="Segoe UI Light" panose="020B0502040204020203" pitchFamily="34" charset="0"/>
                          <a:cs typeface="Segoe UI Light" panose="020B0502040204020203" pitchFamily="34" charset="0"/>
                        </a:rPr>
                        <a:t>5.</a:t>
                      </a:r>
                      <a:r>
                        <a:rPr lang="en-US" sz="2800" dirty="0">
                          <a:latin typeface="Segoe UI Light" panose="020B0502040204020203" pitchFamily="34" charset="0"/>
                          <a:cs typeface="Segoe UI Light" panose="020B0502040204020203" pitchFamily="34" charset="0"/>
                        </a:rPr>
                        <a:t> Maintainability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449367894"/>
                  </a:ext>
                </a:extLst>
              </a:tr>
              <a:tr h="853440">
                <a:tc>
                  <a:txBody>
                    <a:bodyPr/>
                    <a:lstStyle/>
                    <a:p>
                      <a:r>
                        <a:rPr lang="en-US" sz="2800" b="1" dirty="0">
                          <a:latin typeface="Segoe UI Light" panose="020B0502040204020203" pitchFamily="34" charset="0"/>
                          <a:cs typeface="Segoe UI Light" panose="020B0502040204020203" pitchFamily="34" charset="0"/>
                        </a:rPr>
                        <a:t>3.</a:t>
                      </a:r>
                      <a:r>
                        <a:rPr lang="en-US" sz="2800" dirty="0">
                          <a:latin typeface="Segoe UI Light" panose="020B0502040204020203" pitchFamily="34" charset="0"/>
                          <a:cs typeface="Segoe UI Light" panose="020B0502040204020203" pitchFamily="34" charset="0"/>
                        </a:rPr>
                        <a:t> Reliability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l"/>
                      <a:r>
                        <a:rPr lang="en-US" sz="2800" b="1" dirty="0">
                          <a:latin typeface="Segoe UI Light" panose="020B0502040204020203" pitchFamily="34" charset="0"/>
                          <a:cs typeface="Segoe UI Light" panose="020B0502040204020203" pitchFamily="34" charset="0"/>
                        </a:rPr>
                        <a:t>6.</a:t>
                      </a:r>
                      <a:r>
                        <a:rPr lang="en-US" sz="2800" dirty="0">
                          <a:latin typeface="Segoe UI Light" panose="020B0502040204020203" pitchFamily="34" charset="0"/>
                          <a:cs typeface="Segoe UI Light" panose="020B0502040204020203" pitchFamily="34" charset="0"/>
                        </a:rPr>
                        <a:t> Extensibility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055585540"/>
                  </a:ext>
                </a:extLst>
              </a:tr>
            </a:tbl>
          </a:graphicData>
        </a:graphic>
      </p:graphicFrame>
    </p:spTree>
    <p:extLst>
      <p:ext uri="{BB962C8B-B14F-4D97-AF65-F5344CB8AC3E}">
        <p14:creationId xmlns:p14="http://schemas.microsoft.com/office/powerpoint/2010/main" val="3667608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8CF343-2A75-4C57-814C-95EC7911AC9F}"/>
              </a:ext>
            </a:extLst>
          </p:cNvPr>
          <p:cNvSpPr/>
          <p:nvPr/>
        </p:nvSpPr>
        <p:spPr>
          <a:xfrm>
            <a:off x="1065644" y="387779"/>
            <a:ext cx="10060767" cy="646331"/>
          </a:xfrm>
          <a:prstGeom prst="rect">
            <a:avLst/>
          </a:prstGeom>
          <a:noFill/>
        </p:spPr>
        <p:txBody>
          <a:bodyPr wrap="none" lIns="91440" tIns="45720" rIns="91440" bIns="45720">
            <a:spAutoFit/>
          </a:bodyPr>
          <a:lstStyle/>
          <a:p>
            <a:pPr algn="ctr"/>
            <a:r>
              <a:rPr lang="en-US" sz="3600" b="1" dirty="0">
                <a:ln w="0"/>
                <a:latin typeface="Century Gothic" panose="020B0502020202020204" pitchFamily="34" charset="0"/>
              </a:rPr>
              <a:t>Attributes of a High-Quality Web Application</a:t>
            </a:r>
            <a:endParaRPr lang="en-US" sz="3600" b="1" cap="none" spc="0" dirty="0">
              <a:ln w="0"/>
              <a:latin typeface="Century Gothic" panose="020B0502020202020204" pitchFamily="34" charset="0"/>
            </a:endParaRPr>
          </a:p>
        </p:txBody>
      </p:sp>
      <p:graphicFrame>
        <p:nvGraphicFramePr>
          <p:cNvPr id="4" name="Table 4">
            <a:extLst>
              <a:ext uri="{FF2B5EF4-FFF2-40B4-BE49-F238E27FC236}">
                <a16:creationId xmlns:a16="http://schemas.microsoft.com/office/drawing/2014/main" id="{2FC38F00-37CC-4AE0-A830-8C7CBCDCB27A}"/>
              </a:ext>
            </a:extLst>
          </p:cNvPr>
          <p:cNvGraphicFramePr>
            <a:graphicFrameLocks noGrp="1"/>
          </p:cNvGraphicFramePr>
          <p:nvPr>
            <p:extLst>
              <p:ext uri="{D42A27DB-BD31-4B8C-83A1-F6EECF244321}">
                <p14:modId xmlns:p14="http://schemas.microsoft.com/office/powerpoint/2010/main" val="1190651250"/>
              </p:ext>
            </p:extLst>
          </p:nvPr>
        </p:nvGraphicFramePr>
        <p:xfrm>
          <a:off x="996434" y="1258141"/>
          <a:ext cx="10199132" cy="5212080"/>
        </p:xfrm>
        <a:graphic>
          <a:graphicData uri="http://schemas.openxmlformats.org/drawingml/2006/table">
            <a:tbl>
              <a:tblPr firstRow="1" bandRow="1">
                <a:tableStyleId>{5C22544A-7EE6-4342-B048-85BDC9FD1C3A}</a:tableStyleId>
              </a:tblPr>
              <a:tblGrid>
                <a:gridCol w="2292439">
                  <a:extLst>
                    <a:ext uri="{9D8B030D-6E8A-4147-A177-3AD203B41FA5}">
                      <a16:colId xmlns:a16="http://schemas.microsoft.com/office/drawing/2014/main" val="1677848624"/>
                    </a:ext>
                  </a:extLst>
                </a:gridCol>
                <a:gridCol w="7906693">
                  <a:extLst>
                    <a:ext uri="{9D8B030D-6E8A-4147-A177-3AD203B41FA5}">
                      <a16:colId xmlns:a16="http://schemas.microsoft.com/office/drawing/2014/main" val="431701124"/>
                    </a:ext>
                  </a:extLst>
                </a:gridCol>
              </a:tblGrid>
              <a:tr h="370840">
                <a:tc>
                  <a:txBody>
                    <a:bodyPr/>
                    <a:lstStyle/>
                    <a:p>
                      <a:pPr algn="ctr"/>
                      <a:r>
                        <a:rPr lang="en-US" sz="2000" b="1" dirty="0">
                          <a:latin typeface="Segoe UI Light" panose="020B0502040204020203" pitchFamily="34" charset="0"/>
                          <a:cs typeface="Segoe UI Light" panose="020B0502040204020203" pitchFamily="34" charset="0"/>
                        </a:rPr>
                        <a:t>Attributes Name</a:t>
                      </a:r>
                    </a:p>
                  </a:txBody>
                  <a:tcPr/>
                </a:tc>
                <a:tc>
                  <a:txBody>
                    <a:bodyPr/>
                    <a:lstStyle/>
                    <a:p>
                      <a:pPr algn="ctr"/>
                      <a:r>
                        <a:rPr lang="en-US" sz="2000" b="1" dirty="0">
                          <a:latin typeface="Segoe UI Light" panose="020B0502040204020203" pitchFamily="34" charset="0"/>
                          <a:cs typeface="Segoe UI Light" panose="020B0502040204020203" pitchFamily="34" charset="0"/>
                        </a:rPr>
                        <a:t>Description</a:t>
                      </a:r>
                    </a:p>
                  </a:txBody>
                  <a:tcPr/>
                </a:tc>
                <a:extLst>
                  <a:ext uri="{0D108BD9-81ED-4DB2-BD59-A6C34878D82A}">
                    <a16:rowId xmlns:a16="http://schemas.microsoft.com/office/drawing/2014/main" val="2468281123"/>
                  </a:ext>
                </a:extLst>
              </a:tr>
              <a:tr h="370840">
                <a:tc>
                  <a:txBody>
                    <a:bodyPr/>
                    <a:lstStyle/>
                    <a:p>
                      <a:r>
                        <a:rPr lang="en-US" sz="2000" b="1" dirty="0">
                          <a:latin typeface="Segoe UI Light" panose="020B0502040204020203" pitchFamily="34" charset="0"/>
                          <a:cs typeface="Segoe UI Light" panose="020B0502040204020203" pitchFamily="34" charset="0"/>
                        </a:rPr>
                        <a:t>Usability</a:t>
                      </a:r>
                    </a:p>
                  </a:txBody>
                  <a:tcPr/>
                </a:tc>
                <a:tc>
                  <a:txBody>
                    <a:bodyPr/>
                    <a:lstStyle/>
                    <a:p>
                      <a:r>
                        <a:rPr lang="en-US" sz="2000" dirty="0">
                          <a:latin typeface="Segoe UI Light" panose="020B0502040204020203" pitchFamily="34" charset="0"/>
                          <a:cs typeface="Segoe UI Light" panose="020B0502040204020203" pitchFamily="34" charset="0"/>
                        </a:rPr>
                        <a:t>Usability defines how well the application meets the requirements of the user and consumer by being intuitive, easy to localize and globalize, providing good access for disabled users, and resulting in a good overall user experience.</a:t>
                      </a:r>
                    </a:p>
                  </a:txBody>
                  <a:tcPr/>
                </a:tc>
                <a:extLst>
                  <a:ext uri="{0D108BD9-81ED-4DB2-BD59-A6C34878D82A}">
                    <a16:rowId xmlns:a16="http://schemas.microsoft.com/office/drawing/2014/main" val="1050129215"/>
                  </a:ext>
                </a:extLst>
              </a:tr>
              <a:tr h="370840">
                <a:tc>
                  <a:txBody>
                    <a:bodyPr/>
                    <a:lstStyle/>
                    <a:p>
                      <a:r>
                        <a:rPr lang="en-US" sz="2000" b="1" dirty="0">
                          <a:latin typeface="Segoe UI Light" panose="020B0502040204020203" pitchFamily="34" charset="0"/>
                          <a:cs typeface="Segoe UI Light" panose="020B0502040204020203" pitchFamily="34" charset="0"/>
                        </a:rPr>
                        <a:t>Functionality</a:t>
                      </a:r>
                    </a:p>
                  </a:txBody>
                  <a:tcPr/>
                </a:tc>
                <a:tc>
                  <a:txBody>
                    <a:bodyPr/>
                    <a:lstStyle/>
                    <a:p>
                      <a:pPr marL="0" indent="0">
                        <a:buFont typeface="Wingdings" panose="05000000000000000000" pitchFamily="2" charset="2"/>
                        <a:buNone/>
                      </a:pPr>
                      <a:r>
                        <a:rPr lang="en-US" sz="2000" dirty="0">
                          <a:latin typeface="Segoe UI Light" panose="020B0502040204020203" pitchFamily="34" charset="0"/>
                          <a:cs typeface="Segoe UI Light" panose="020B0502040204020203" pitchFamily="34" charset="0"/>
                        </a:rPr>
                        <a:t>Searching and retrieving capability, Navigation and browsing features, Application domain-related features</a:t>
                      </a:r>
                    </a:p>
                  </a:txBody>
                  <a:tcPr/>
                </a:tc>
                <a:extLst>
                  <a:ext uri="{0D108BD9-81ED-4DB2-BD59-A6C34878D82A}">
                    <a16:rowId xmlns:a16="http://schemas.microsoft.com/office/drawing/2014/main" val="3164705247"/>
                  </a:ext>
                </a:extLst>
              </a:tr>
              <a:tr h="370840">
                <a:tc>
                  <a:txBody>
                    <a:bodyPr/>
                    <a:lstStyle/>
                    <a:p>
                      <a:r>
                        <a:rPr lang="en-US" sz="2000" b="1" dirty="0">
                          <a:latin typeface="Segoe UI Light" panose="020B0502040204020203" pitchFamily="34" charset="0"/>
                          <a:cs typeface="Segoe UI Light" panose="020B0502040204020203" pitchFamily="34" charset="0"/>
                        </a:rPr>
                        <a:t>Reliability</a:t>
                      </a:r>
                    </a:p>
                  </a:txBody>
                  <a:tcPr/>
                </a:tc>
                <a:tc>
                  <a:txBody>
                    <a:bodyPr/>
                    <a:lstStyle/>
                    <a:p>
                      <a:pPr marL="0" indent="0">
                        <a:buFont typeface="Wingdings" panose="05000000000000000000" pitchFamily="2" charset="2"/>
                        <a:buNone/>
                      </a:pPr>
                      <a:r>
                        <a:rPr lang="en-US" sz="2000" dirty="0">
                          <a:latin typeface="Segoe UI Light" panose="020B0502040204020203" pitchFamily="34" charset="0"/>
                          <a:cs typeface="Segoe UI Light" panose="020B0502040204020203" pitchFamily="34" charset="0"/>
                        </a:rPr>
                        <a:t>Correct link processing, Error recovery, User input validation and recovery</a:t>
                      </a:r>
                    </a:p>
                  </a:txBody>
                  <a:tcPr/>
                </a:tc>
                <a:extLst>
                  <a:ext uri="{0D108BD9-81ED-4DB2-BD59-A6C34878D82A}">
                    <a16:rowId xmlns:a16="http://schemas.microsoft.com/office/drawing/2014/main" val="1716100631"/>
                  </a:ext>
                </a:extLst>
              </a:tr>
              <a:tr h="370840">
                <a:tc>
                  <a:txBody>
                    <a:bodyPr/>
                    <a:lstStyle/>
                    <a:p>
                      <a:r>
                        <a:rPr lang="en-US" sz="2000" b="1" dirty="0">
                          <a:latin typeface="Segoe UI Light" panose="020B0502040204020203" pitchFamily="34" charset="0"/>
                          <a:cs typeface="Segoe UI Light" panose="020B0502040204020203" pitchFamily="34" charset="0"/>
                        </a:rPr>
                        <a:t>Efficiency</a:t>
                      </a:r>
                    </a:p>
                  </a:txBody>
                  <a:tcPr/>
                </a:tc>
                <a:tc>
                  <a:txBody>
                    <a:bodyPr/>
                    <a:lstStyle/>
                    <a:p>
                      <a:r>
                        <a:rPr lang="en-US" sz="2000" dirty="0">
                          <a:latin typeface="Segoe UI Light" panose="020B0502040204020203" pitchFamily="34" charset="0"/>
                          <a:cs typeface="Segoe UI Light" panose="020B0502040204020203" pitchFamily="34" charset="0"/>
                        </a:rPr>
                        <a:t>Response time performance, Page generation speed, Graphics generation speed</a:t>
                      </a:r>
                    </a:p>
                  </a:txBody>
                  <a:tcPr/>
                </a:tc>
                <a:extLst>
                  <a:ext uri="{0D108BD9-81ED-4DB2-BD59-A6C34878D82A}">
                    <a16:rowId xmlns:a16="http://schemas.microsoft.com/office/drawing/2014/main" val="2048350526"/>
                  </a:ext>
                </a:extLst>
              </a:tr>
              <a:tr h="370840">
                <a:tc>
                  <a:txBody>
                    <a:bodyPr/>
                    <a:lstStyle/>
                    <a:p>
                      <a:r>
                        <a:rPr lang="en-US" sz="2000" b="1" dirty="0">
                          <a:latin typeface="Segoe UI Light" panose="020B0502040204020203" pitchFamily="34" charset="0"/>
                          <a:cs typeface="Segoe UI Light" panose="020B0502040204020203" pitchFamily="34" charset="0"/>
                        </a:rPr>
                        <a:t>Maintainability</a:t>
                      </a:r>
                    </a:p>
                  </a:txBody>
                  <a:tcPr/>
                </a:tc>
                <a:tc>
                  <a:txBody>
                    <a:bodyPr/>
                    <a:lstStyle/>
                    <a:p>
                      <a:r>
                        <a:rPr lang="en-US" sz="2000" dirty="0">
                          <a:latin typeface="Segoe UI Light" panose="020B0502040204020203" pitchFamily="34" charset="0"/>
                          <a:cs typeface="Segoe UI Light" panose="020B0502040204020203" pitchFamily="34" charset="0"/>
                        </a:rPr>
                        <a:t>Ease of Correction, Adaptability</a:t>
                      </a:r>
                    </a:p>
                  </a:txBody>
                  <a:tcPr/>
                </a:tc>
                <a:extLst>
                  <a:ext uri="{0D108BD9-81ED-4DB2-BD59-A6C34878D82A}">
                    <a16:rowId xmlns:a16="http://schemas.microsoft.com/office/drawing/2014/main" val="1794682032"/>
                  </a:ext>
                </a:extLst>
              </a:tr>
              <a:tr h="370840">
                <a:tc>
                  <a:txBody>
                    <a:bodyPr/>
                    <a:lstStyle/>
                    <a:p>
                      <a:r>
                        <a:rPr lang="en-US" sz="2000" b="1" dirty="0">
                          <a:latin typeface="Segoe UI Light" panose="020B0502040204020203" pitchFamily="34" charset="0"/>
                          <a:cs typeface="Segoe UI Light" panose="020B0502040204020203" pitchFamily="34" charset="0"/>
                        </a:rPr>
                        <a:t>Extensibility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latin typeface="Segoe UI Light" panose="020B0502040204020203" pitchFamily="34" charset="0"/>
                          <a:cs typeface="Segoe UI Light" panose="020B0502040204020203" pitchFamily="34" charset="0"/>
                        </a:rPr>
                        <a:t>System design must follow the principle where the implementation takes into consideration future growth. Extensions can be through the addition of new functionality or through modification of existing functionality</a:t>
                      </a:r>
                    </a:p>
                  </a:txBody>
                  <a:tcPr/>
                </a:tc>
                <a:extLst>
                  <a:ext uri="{0D108BD9-81ED-4DB2-BD59-A6C34878D82A}">
                    <a16:rowId xmlns:a16="http://schemas.microsoft.com/office/drawing/2014/main" val="1053425618"/>
                  </a:ext>
                </a:extLst>
              </a:tr>
            </a:tbl>
          </a:graphicData>
        </a:graphic>
      </p:graphicFrame>
    </p:spTree>
    <p:extLst>
      <p:ext uri="{BB962C8B-B14F-4D97-AF65-F5344CB8AC3E}">
        <p14:creationId xmlns:p14="http://schemas.microsoft.com/office/powerpoint/2010/main" val="14684028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BFEF6"/>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12F7D1-577F-4DAA-8F32-BEEB3831C9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3822" y="3060343"/>
            <a:ext cx="5544355" cy="4158266"/>
          </a:xfrm>
          <a:prstGeom prst="rect">
            <a:avLst/>
          </a:prstGeom>
        </p:spPr>
      </p:pic>
      <p:sp>
        <p:nvSpPr>
          <p:cNvPr id="4" name="Rectangle 3">
            <a:extLst>
              <a:ext uri="{FF2B5EF4-FFF2-40B4-BE49-F238E27FC236}">
                <a16:creationId xmlns:a16="http://schemas.microsoft.com/office/drawing/2014/main" id="{5A8A7350-9767-42C5-A910-67C83ADE1889}"/>
              </a:ext>
            </a:extLst>
          </p:cNvPr>
          <p:cNvSpPr/>
          <p:nvPr/>
        </p:nvSpPr>
        <p:spPr>
          <a:xfrm>
            <a:off x="3204822" y="838540"/>
            <a:ext cx="5782353" cy="1754326"/>
          </a:xfrm>
          <a:prstGeom prst="rect">
            <a:avLst/>
          </a:prstGeom>
          <a:noFill/>
        </p:spPr>
        <p:txBody>
          <a:bodyPr wrap="none" lIns="91440" tIns="45720" rIns="91440" bIns="45720">
            <a:spAutoFit/>
          </a:bodyPr>
          <a:lstStyle/>
          <a:p>
            <a:pPr algn="ctr"/>
            <a:r>
              <a:rPr lang="en-US" sz="5400" b="1" cap="none" spc="0" dirty="0">
                <a:ln w="0"/>
                <a:latin typeface="Century Gothic" panose="020B0502020202020204" pitchFamily="34" charset="0"/>
              </a:rPr>
              <a:t>THANK YOU FOR </a:t>
            </a:r>
          </a:p>
          <a:p>
            <a:pPr algn="ctr"/>
            <a:r>
              <a:rPr lang="en-US" sz="5400" b="1" cap="none" spc="0" dirty="0">
                <a:ln w="0"/>
                <a:latin typeface="Century Gothic" panose="020B0502020202020204" pitchFamily="34" charset="0"/>
              </a:rPr>
              <a:t>YOUR ATTENTION</a:t>
            </a:r>
          </a:p>
        </p:txBody>
      </p:sp>
    </p:spTree>
    <p:extLst>
      <p:ext uri="{BB962C8B-B14F-4D97-AF65-F5344CB8AC3E}">
        <p14:creationId xmlns:p14="http://schemas.microsoft.com/office/powerpoint/2010/main" val="142829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0268FE5-F9BA-4E00-90AC-29A1319387D3}"/>
              </a:ext>
            </a:extLst>
          </p:cNvPr>
          <p:cNvSpPr/>
          <p:nvPr/>
        </p:nvSpPr>
        <p:spPr>
          <a:xfrm>
            <a:off x="871653" y="498438"/>
            <a:ext cx="10448693" cy="646331"/>
          </a:xfrm>
          <a:prstGeom prst="rect">
            <a:avLst/>
          </a:prstGeom>
          <a:noFill/>
        </p:spPr>
        <p:txBody>
          <a:bodyPr wrap="none" lIns="91440" tIns="45720" rIns="91440" bIns="45720">
            <a:spAutoFit/>
          </a:bodyPr>
          <a:lstStyle/>
          <a:p>
            <a:pPr algn="ctr"/>
            <a:r>
              <a:rPr lang="en-US" sz="3600" b="1" cap="none" spc="0" dirty="0">
                <a:ln w="0"/>
                <a:solidFill>
                  <a:schemeClr val="tx1"/>
                </a:solidFill>
                <a:latin typeface="Century Gothic" panose="020B0502020202020204" pitchFamily="34" charset="0"/>
              </a:rPr>
              <a:t>What is Software Engineering Web Application</a:t>
            </a:r>
          </a:p>
        </p:txBody>
      </p:sp>
      <p:sp>
        <p:nvSpPr>
          <p:cNvPr id="14" name="Rectangle 13">
            <a:extLst>
              <a:ext uri="{FF2B5EF4-FFF2-40B4-BE49-F238E27FC236}">
                <a16:creationId xmlns:a16="http://schemas.microsoft.com/office/drawing/2014/main" id="{CAA98578-A4C8-4A0B-ACCE-15FC6B4D1B53}"/>
              </a:ext>
            </a:extLst>
          </p:cNvPr>
          <p:cNvSpPr/>
          <p:nvPr/>
        </p:nvSpPr>
        <p:spPr>
          <a:xfrm>
            <a:off x="1290132" y="1859340"/>
            <a:ext cx="9611736" cy="1569660"/>
          </a:xfrm>
          <a:prstGeom prst="rect">
            <a:avLst/>
          </a:prstGeom>
          <a:noFill/>
        </p:spPr>
        <p:txBody>
          <a:bodyPr wrap="square" lIns="91440" tIns="45720" rIns="91440" bIns="45720">
            <a:spAutoFit/>
          </a:bodyPr>
          <a:lstStyle/>
          <a:p>
            <a:pPr algn="just"/>
            <a:r>
              <a:rPr lang="en-US" sz="2400" b="1" dirty="0">
                <a:latin typeface="Segoe UI Light" panose="020B0502040204020203" pitchFamily="34" charset="0"/>
                <a:cs typeface="Segoe UI Light" panose="020B0502040204020203" pitchFamily="34" charset="0"/>
              </a:rPr>
              <a:t>Software Engineering </a:t>
            </a:r>
            <a:r>
              <a:rPr lang="en-US" sz="2400" dirty="0">
                <a:latin typeface="Segoe UI Light" panose="020B0502040204020203" pitchFamily="34" charset="0"/>
                <a:cs typeface="Segoe UI Light" panose="020B0502040204020203" pitchFamily="34" charset="0"/>
              </a:rPr>
              <a:t>is the systematic application of scientific and technological knowledge, methods, and experience to the analyze, design, implementation, testing, and documentation of software that meets the user requirements.</a:t>
            </a:r>
            <a:endParaRPr lang="en-US" sz="6600" b="0" cap="none" spc="0" dirty="0">
              <a:ln w="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endParaRPr>
          </a:p>
        </p:txBody>
      </p:sp>
      <p:sp>
        <p:nvSpPr>
          <p:cNvPr id="15" name="Rectangle 14">
            <a:extLst>
              <a:ext uri="{FF2B5EF4-FFF2-40B4-BE49-F238E27FC236}">
                <a16:creationId xmlns:a16="http://schemas.microsoft.com/office/drawing/2014/main" id="{DDA79299-8D29-4D54-B803-459925F52442}"/>
              </a:ext>
            </a:extLst>
          </p:cNvPr>
          <p:cNvSpPr/>
          <p:nvPr/>
        </p:nvSpPr>
        <p:spPr>
          <a:xfrm>
            <a:off x="1290132" y="4211812"/>
            <a:ext cx="9611736" cy="1200329"/>
          </a:xfrm>
          <a:prstGeom prst="rect">
            <a:avLst/>
          </a:prstGeom>
          <a:noFill/>
        </p:spPr>
        <p:txBody>
          <a:bodyPr wrap="square" lIns="91440" tIns="45720" rIns="91440" bIns="45720">
            <a:spAutoFit/>
          </a:bodyPr>
          <a:lstStyle/>
          <a:p>
            <a:pPr algn="just"/>
            <a:r>
              <a:rPr lang="en-US" sz="2400" b="1" dirty="0">
                <a:latin typeface="Segoe UI Light" panose="020B0502040204020203" pitchFamily="34" charset="0"/>
                <a:cs typeface="Segoe UI Light" panose="020B0502040204020203" pitchFamily="34" charset="0"/>
              </a:rPr>
              <a:t>Software Engineering Web Application </a:t>
            </a:r>
            <a:r>
              <a:rPr lang="en-US" sz="2400" dirty="0">
                <a:latin typeface="Segoe UI Light" panose="020B0502040204020203" pitchFamily="34" charset="0"/>
                <a:cs typeface="Segoe UI Light" panose="020B0502040204020203" pitchFamily="34" charset="0"/>
              </a:rPr>
              <a:t>is the systematic and quantifiable approaches to cost-effective analysis, design, implementation, testing, operation, and maintenance of high-quality Web applications.</a:t>
            </a:r>
            <a:endParaRPr lang="en-US" sz="6600" cap="none" spc="0" dirty="0">
              <a:ln w="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768286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0268FE5-F9BA-4E00-90AC-29A1319387D3}"/>
              </a:ext>
            </a:extLst>
          </p:cNvPr>
          <p:cNvSpPr/>
          <p:nvPr/>
        </p:nvSpPr>
        <p:spPr>
          <a:xfrm>
            <a:off x="1181032" y="602921"/>
            <a:ext cx="9829935" cy="646331"/>
          </a:xfrm>
          <a:prstGeom prst="rect">
            <a:avLst/>
          </a:prstGeom>
          <a:noFill/>
        </p:spPr>
        <p:txBody>
          <a:bodyPr wrap="none" lIns="91440" tIns="45720" rIns="91440" bIns="45720">
            <a:spAutoFit/>
          </a:bodyPr>
          <a:lstStyle/>
          <a:p>
            <a:pPr algn="ctr"/>
            <a:r>
              <a:rPr lang="en-US" sz="3600" b="1" cap="none" spc="0" dirty="0">
                <a:ln w="0"/>
                <a:solidFill>
                  <a:schemeClr val="tx1"/>
                </a:solidFill>
                <a:latin typeface="Century Gothic" panose="020B0502020202020204" pitchFamily="34" charset="0"/>
              </a:rPr>
              <a:t>Why Software Engineering Web Application</a:t>
            </a:r>
          </a:p>
        </p:txBody>
      </p:sp>
      <p:graphicFrame>
        <p:nvGraphicFramePr>
          <p:cNvPr id="5" name="Chart 4">
            <a:extLst>
              <a:ext uri="{FF2B5EF4-FFF2-40B4-BE49-F238E27FC236}">
                <a16:creationId xmlns:a16="http://schemas.microsoft.com/office/drawing/2014/main" id="{30651429-1458-4D68-8575-7A038F21CCED}"/>
              </a:ext>
            </a:extLst>
          </p:cNvPr>
          <p:cNvGraphicFramePr/>
          <p:nvPr>
            <p:extLst>
              <p:ext uri="{D42A27DB-BD31-4B8C-83A1-F6EECF244321}">
                <p14:modId xmlns:p14="http://schemas.microsoft.com/office/powerpoint/2010/main" val="3780669614"/>
              </p:ext>
            </p:extLst>
          </p:nvPr>
        </p:nvGraphicFramePr>
        <p:xfrm>
          <a:off x="486535" y="1968916"/>
          <a:ext cx="5855773" cy="390384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a:extLst>
              <a:ext uri="{FF2B5EF4-FFF2-40B4-BE49-F238E27FC236}">
                <a16:creationId xmlns:a16="http://schemas.microsoft.com/office/drawing/2014/main" id="{03BBE714-7771-4226-915D-89FC9D984EE0}"/>
              </a:ext>
            </a:extLst>
          </p:cNvPr>
          <p:cNvGraphicFramePr/>
          <p:nvPr>
            <p:extLst>
              <p:ext uri="{D42A27DB-BD31-4B8C-83A1-F6EECF244321}">
                <p14:modId xmlns:p14="http://schemas.microsoft.com/office/powerpoint/2010/main" val="101095069"/>
              </p:ext>
            </p:extLst>
          </p:nvPr>
        </p:nvGraphicFramePr>
        <p:xfrm>
          <a:off x="6096000" y="1909766"/>
          <a:ext cx="6033221" cy="402214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29287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0268FE5-F9BA-4E00-90AC-29A1319387D3}"/>
              </a:ext>
            </a:extLst>
          </p:cNvPr>
          <p:cNvSpPr/>
          <p:nvPr/>
        </p:nvSpPr>
        <p:spPr>
          <a:xfrm>
            <a:off x="1181031" y="649138"/>
            <a:ext cx="9829935" cy="646331"/>
          </a:xfrm>
          <a:prstGeom prst="rect">
            <a:avLst/>
          </a:prstGeom>
          <a:noFill/>
        </p:spPr>
        <p:txBody>
          <a:bodyPr wrap="none" lIns="91440" tIns="45720" rIns="91440" bIns="45720">
            <a:spAutoFit/>
          </a:bodyPr>
          <a:lstStyle/>
          <a:p>
            <a:pPr algn="ctr"/>
            <a:r>
              <a:rPr lang="en-US" sz="3600" b="1" cap="none" spc="0" dirty="0">
                <a:ln w="0"/>
                <a:solidFill>
                  <a:schemeClr val="tx1"/>
                </a:solidFill>
                <a:latin typeface="Century Gothic" panose="020B0502020202020204" pitchFamily="34" charset="0"/>
              </a:rPr>
              <a:t>Why Software Engineering Web Application</a:t>
            </a:r>
          </a:p>
        </p:txBody>
      </p:sp>
      <p:sp>
        <p:nvSpPr>
          <p:cNvPr id="2" name="Rectangle 1">
            <a:extLst>
              <a:ext uri="{FF2B5EF4-FFF2-40B4-BE49-F238E27FC236}">
                <a16:creationId xmlns:a16="http://schemas.microsoft.com/office/drawing/2014/main" id="{08F77480-7F34-4F63-A00A-0FC22241FEEE}"/>
              </a:ext>
            </a:extLst>
          </p:cNvPr>
          <p:cNvSpPr/>
          <p:nvPr/>
        </p:nvSpPr>
        <p:spPr>
          <a:xfrm>
            <a:off x="1414529" y="2229865"/>
            <a:ext cx="9362941" cy="2793522"/>
          </a:xfrm>
          <a:prstGeom prst="rect">
            <a:avLst/>
          </a:prstGeom>
        </p:spPr>
        <p:txBody>
          <a:bodyPr wrap="square">
            <a:spAutoFit/>
          </a:bodyPr>
          <a:lstStyle/>
          <a:p>
            <a:pPr algn="just">
              <a:lnSpc>
                <a:spcPct val="150000"/>
              </a:lnSpc>
            </a:pPr>
            <a:r>
              <a:rPr lang="en-US" sz="2400" b="0" i="0" dirty="0">
                <a:solidFill>
                  <a:srgbClr val="3B3835"/>
                </a:solidFill>
                <a:effectLst/>
                <a:latin typeface="Segoe UI Light" panose="020B0502040204020203" pitchFamily="34" charset="0"/>
                <a:cs typeface="Segoe UI Light" panose="020B0502040204020203" pitchFamily="34" charset="0"/>
              </a:rPr>
              <a:t>As the reliance on larger and more complex Web Applications increases so does the need for using methodologies/standards/best practice guidelines to develop applications that are delivered on time, within budget, have a high level of quality and are easy to maintain. That is where comes software engineering in building quality web applications</a:t>
            </a:r>
            <a:endParaRPr lang="en-US" sz="24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644198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0268FE5-F9BA-4E00-90AC-29A1319387D3}"/>
              </a:ext>
            </a:extLst>
          </p:cNvPr>
          <p:cNvSpPr/>
          <p:nvPr/>
        </p:nvSpPr>
        <p:spPr>
          <a:xfrm>
            <a:off x="1181031" y="649138"/>
            <a:ext cx="9829935" cy="646331"/>
          </a:xfrm>
          <a:prstGeom prst="rect">
            <a:avLst/>
          </a:prstGeom>
          <a:noFill/>
        </p:spPr>
        <p:txBody>
          <a:bodyPr wrap="none" lIns="91440" tIns="45720" rIns="91440" bIns="45720">
            <a:spAutoFit/>
          </a:bodyPr>
          <a:lstStyle/>
          <a:p>
            <a:pPr algn="ctr"/>
            <a:r>
              <a:rPr lang="en-US" sz="3600" b="1" cap="none" spc="0" dirty="0">
                <a:ln w="0"/>
                <a:solidFill>
                  <a:schemeClr val="tx1"/>
                </a:solidFill>
                <a:latin typeface="Century Gothic" panose="020B0502020202020204" pitchFamily="34" charset="0"/>
              </a:rPr>
              <a:t>Why Software Engineering Web Application</a:t>
            </a:r>
          </a:p>
        </p:txBody>
      </p:sp>
      <p:sp>
        <p:nvSpPr>
          <p:cNvPr id="2" name="Rectangle 1">
            <a:extLst>
              <a:ext uri="{FF2B5EF4-FFF2-40B4-BE49-F238E27FC236}">
                <a16:creationId xmlns:a16="http://schemas.microsoft.com/office/drawing/2014/main" id="{08F77480-7F34-4F63-A00A-0FC22241FEEE}"/>
              </a:ext>
            </a:extLst>
          </p:cNvPr>
          <p:cNvSpPr/>
          <p:nvPr/>
        </p:nvSpPr>
        <p:spPr>
          <a:xfrm>
            <a:off x="1414529" y="2229865"/>
            <a:ext cx="9362941" cy="2793522"/>
          </a:xfrm>
          <a:prstGeom prst="rect">
            <a:avLst/>
          </a:prstGeom>
        </p:spPr>
        <p:txBody>
          <a:bodyPr wrap="square">
            <a:spAutoFit/>
          </a:bodyPr>
          <a:lstStyle/>
          <a:p>
            <a:pPr algn="just">
              <a:lnSpc>
                <a:spcPct val="150000"/>
              </a:lnSpc>
            </a:pPr>
            <a:r>
              <a:rPr lang="en-US" sz="2400" b="0" i="0" dirty="0">
                <a:solidFill>
                  <a:srgbClr val="3B3835"/>
                </a:solidFill>
                <a:effectLst/>
                <a:latin typeface="Segoe UI Light" panose="020B0502040204020203" pitchFamily="34" charset="0"/>
                <a:cs typeface="Segoe UI Light" panose="020B0502040204020203" pitchFamily="34" charset="0"/>
              </a:rPr>
              <a:t>As the reliance on larger and more complex Web Applications increases so does the need for using methodologies/standards/best practice guidelines to develop applications that are delivered on time, within budget, have a high level of quality and are easy to maintain. That is where comes software engineering in building quality web applications</a:t>
            </a:r>
            <a:endParaRPr lang="en-US" sz="24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1254452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68FD274-A12D-48F3-BF6B-7023BFE0B88A}"/>
              </a:ext>
            </a:extLst>
          </p:cNvPr>
          <p:cNvSpPr/>
          <p:nvPr/>
        </p:nvSpPr>
        <p:spPr>
          <a:xfrm>
            <a:off x="4235557" y="584743"/>
            <a:ext cx="3720890" cy="646331"/>
          </a:xfrm>
          <a:prstGeom prst="rect">
            <a:avLst/>
          </a:prstGeom>
          <a:noFill/>
        </p:spPr>
        <p:txBody>
          <a:bodyPr wrap="none" lIns="91440" tIns="45720" rIns="91440" bIns="45720">
            <a:spAutoFit/>
          </a:bodyPr>
          <a:lstStyle/>
          <a:p>
            <a:pPr algn="ctr"/>
            <a:r>
              <a:rPr lang="en-US" sz="3600" b="1" cap="none" spc="0" dirty="0">
                <a:ln w="0"/>
                <a:solidFill>
                  <a:schemeClr val="tx1"/>
                </a:solidFill>
                <a:latin typeface="Century Gothic" panose="020B0502020202020204" pitchFamily="34" charset="0"/>
              </a:rPr>
              <a:t>Web VS Internet</a:t>
            </a:r>
          </a:p>
        </p:txBody>
      </p:sp>
      <p:sp>
        <p:nvSpPr>
          <p:cNvPr id="4" name="Rectangle 3">
            <a:extLst>
              <a:ext uri="{FF2B5EF4-FFF2-40B4-BE49-F238E27FC236}">
                <a16:creationId xmlns:a16="http://schemas.microsoft.com/office/drawing/2014/main" id="{564DF481-BD17-440B-80D8-85B268144F3B}"/>
              </a:ext>
            </a:extLst>
          </p:cNvPr>
          <p:cNvSpPr/>
          <p:nvPr/>
        </p:nvSpPr>
        <p:spPr>
          <a:xfrm>
            <a:off x="1234225" y="1859340"/>
            <a:ext cx="9723549" cy="1569660"/>
          </a:xfrm>
          <a:prstGeom prst="rect">
            <a:avLst/>
          </a:prstGeom>
        </p:spPr>
        <p:txBody>
          <a:bodyPr wrap="square">
            <a:spAutoFit/>
          </a:bodyPr>
          <a:lstStyle/>
          <a:p>
            <a:pPr algn="just"/>
            <a:r>
              <a:rPr lang="en-US" sz="2400" b="1" dirty="0">
                <a:latin typeface="Segoe UI Light" panose="020B0502040204020203" pitchFamily="34" charset="0"/>
                <a:cs typeface="Segoe UI Light" panose="020B0502040204020203" pitchFamily="34" charset="0"/>
              </a:rPr>
              <a:t>The internet </a:t>
            </a:r>
            <a:r>
              <a:rPr lang="en-US" sz="2400" dirty="0">
                <a:latin typeface="Segoe UI Light" panose="020B0502040204020203" pitchFamily="34" charset="0"/>
                <a:cs typeface="Segoe UI Light" panose="020B0502040204020203" pitchFamily="34" charset="0"/>
              </a:rPr>
              <a:t>is a massive network of networks, a networking infrastructure. It connects millions of computers together globally, forming a network in which any computer can communicate with any other computer as long as they are both connected to the internet.</a:t>
            </a:r>
          </a:p>
        </p:txBody>
      </p:sp>
      <p:sp>
        <p:nvSpPr>
          <p:cNvPr id="5" name="Rectangle 4">
            <a:extLst>
              <a:ext uri="{FF2B5EF4-FFF2-40B4-BE49-F238E27FC236}">
                <a16:creationId xmlns:a16="http://schemas.microsoft.com/office/drawing/2014/main" id="{71F26279-63B1-4228-A347-AB97594D0BDF}"/>
              </a:ext>
            </a:extLst>
          </p:cNvPr>
          <p:cNvSpPr/>
          <p:nvPr/>
        </p:nvSpPr>
        <p:spPr>
          <a:xfrm>
            <a:off x="1234224" y="4057266"/>
            <a:ext cx="9723549" cy="1938992"/>
          </a:xfrm>
          <a:prstGeom prst="rect">
            <a:avLst/>
          </a:prstGeom>
        </p:spPr>
        <p:txBody>
          <a:bodyPr wrap="square">
            <a:spAutoFit/>
          </a:bodyPr>
          <a:lstStyle/>
          <a:p>
            <a:pPr algn="just"/>
            <a:r>
              <a:rPr lang="en-US" sz="2400" b="1" dirty="0">
                <a:latin typeface="Segoe UI Light" panose="020B0502040204020203" pitchFamily="34" charset="0"/>
                <a:cs typeface="Segoe UI Light" panose="020B0502040204020203" pitchFamily="34" charset="0"/>
              </a:rPr>
              <a:t>The World Wide Web or simply web</a:t>
            </a:r>
            <a:r>
              <a:rPr lang="en-US" sz="2400" dirty="0">
                <a:latin typeface="Segoe UI Light" panose="020B0502040204020203" pitchFamily="34" charset="0"/>
                <a:cs typeface="Segoe UI Light" panose="020B0502040204020203" pitchFamily="34" charset="0"/>
              </a:rPr>
              <a:t>, is a way of accessing information over the medium of the internet. It is an information-sharing model that is built on top of the internet. That uses HTTP protocol, only one of the languages spoken over the internet, to transmit data of information to the users.</a:t>
            </a:r>
          </a:p>
        </p:txBody>
      </p:sp>
    </p:spTree>
    <p:extLst>
      <p:ext uri="{BB962C8B-B14F-4D97-AF65-F5344CB8AC3E}">
        <p14:creationId xmlns:p14="http://schemas.microsoft.com/office/powerpoint/2010/main" val="23925028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383B208E-40F1-412D-91E4-120B47440EEC}"/>
              </a:ext>
            </a:extLst>
          </p:cNvPr>
          <p:cNvGrpSpPr/>
          <p:nvPr/>
        </p:nvGrpSpPr>
        <p:grpSpPr>
          <a:xfrm>
            <a:off x="2302880" y="3833246"/>
            <a:ext cx="7459306" cy="769442"/>
            <a:chOff x="2302880" y="3833246"/>
            <a:chExt cx="7459306" cy="769442"/>
          </a:xfrm>
        </p:grpSpPr>
        <p:pic>
          <p:nvPicPr>
            <p:cNvPr id="14" name="Picture 13">
              <a:extLst>
                <a:ext uri="{FF2B5EF4-FFF2-40B4-BE49-F238E27FC236}">
                  <a16:creationId xmlns:a16="http://schemas.microsoft.com/office/drawing/2014/main" id="{43C97EB5-3B76-4125-877A-10B2D35F93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7733461" y="2573964"/>
              <a:ext cx="769441" cy="3288008"/>
            </a:xfrm>
            <a:prstGeom prst="rect">
              <a:avLst/>
            </a:prstGeom>
          </p:spPr>
        </p:pic>
        <p:pic>
          <p:nvPicPr>
            <p:cNvPr id="13" name="Picture 12">
              <a:extLst>
                <a:ext uri="{FF2B5EF4-FFF2-40B4-BE49-F238E27FC236}">
                  <a16:creationId xmlns:a16="http://schemas.microsoft.com/office/drawing/2014/main" id="{21C826EB-2C02-40A7-A9B8-59D2E2A308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3516360" y="2619766"/>
              <a:ext cx="769441" cy="3196402"/>
            </a:xfrm>
            <a:prstGeom prst="rect">
              <a:avLst/>
            </a:prstGeom>
          </p:spPr>
        </p:pic>
      </p:grpSp>
      <p:sp>
        <p:nvSpPr>
          <p:cNvPr id="2" name="Rectangle 1">
            <a:extLst>
              <a:ext uri="{FF2B5EF4-FFF2-40B4-BE49-F238E27FC236}">
                <a16:creationId xmlns:a16="http://schemas.microsoft.com/office/drawing/2014/main" id="{E68FD274-A12D-48F3-BF6B-7023BFE0B88A}"/>
              </a:ext>
            </a:extLst>
          </p:cNvPr>
          <p:cNvSpPr/>
          <p:nvPr/>
        </p:nvSpPr>
        <p:spPr>
          <a:xfrm>
            <a:off x="4235557" y="584743"/>
            <a:ext cx="3720890" cy="646331"/>
          </a:xfrm>
          <a:prstGeom prst="rect">
            <a:avLst/>
          </a:prstGeom>
          <a:noFill/>
        </p:spPr>
        <p:txBody>
          <a:bodyPr wrap="none" lIns="91440" tIns="45720" rIns="91440" bIns="45720">
            <a:spAutoFit/>
          </a:bodyPr>
          <a:lstStyle/>
          <a:p>
            <a:pPr algn="ctr"/>
            <a:r>
              <a:rPr lang="en-US" sz="3600" b="1" cap="none" spc="0" dirty="0">
                <a:ln w="0"/>
                <a:solidFill>
                  <a:schemeClr val="tx1"/>
                </a:solidFill>
                <a:latin typeface="Century Gothic" panose="020B0502020202020204" pitchFamily="34" charset="0"/>
              </a:rPr>
              <a:t>Web VS Internet</a:t>
            </a:r>
          </a:p>
        </p:txBody>
      </p:sp>
      <p:pic>
        <p:nvPicPr>
          <p:cNvPr id="6" name="Picture 5">
            <a:extLst>
              <a:ext uri="{FF2B5EF4-FFF2-40B4-BE49-F238E27FC236}">
                <a16:creationId xmlns:a16="http://schemas.microsoft.com/office/drawing/2014/main" id="{9E5F84E9-B102-465D-A08C-AE02BE4B64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098" y="2342172"/>
            <a:ext cx="2173656" cy="2173656"/>
          </a:xfrm>
          <a:prstGeom prst="rect">
            <a:avLst/>
          </a:prstGeom>
        </p:spPr>
      </p:pic>
      <p:pic>
        <p:nvPicPr>
          <p:cNvPr id="7" name="Picture 6">
            <a:extLst>
              <a:ext uri="{FF2B5EF4-FFF2-40B4-BE49-F238E27FC236}">
                <a16:creationId xmlns:a16="http://schemas.microsoft.com/office/drawing/2014/main" id="{5B0AB9DD-F41E-4C65-898F-139ED2AA5C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3543" y="2342170"/>
            <a:ext cx="2173656" cy="2173656"/>
          </a:xfrm>
          <a:prstGeom prst="rect">
            <a:avLst/>
          </a:prstGeom>
        </p:spPr>
      </p:pic>
      <p:pic>
        <p:nvPicPr>
          <p:cNvPr id="8" name="Picture 7">
            <a:extLst>
              <a:ext uri="{FF2B5EF4-FFF2-40B4-BE49-F238E27FC236}">
                <a16:creationId xmlns:a16="http://schemas.microsoft.com/office/drawing/2014/main" id="{1EC0BAA5-DDEA-4A74-A302-C03332454A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23988" y="2342172"/>
            <a:ext cx="2173656" cy="2173656"/>
          </a:xfrm>
          <a:prstGeom prst="rect">
            <a:avLst/>
          </a:prstGeom>
        </p:spPr>
      </p:pic>
      <p:sp>
        <p:nvSpPr>
          <p:cNvPr id="9" name="Rectangle 8">
            <a:extLst>
              <a:ext uri="{FF2B5EF4-FFF2-40B4-BE49-F238E27FC236}">
                <a16:creationId xmlns:a16="http://schemas.microsoft.com/office/drawing/2014/main" id="{07BD8FD3-2C59-4C34-A947-D795A6058FDF}"/>
              </a:ext>
            </a:extLst>
          </p:cNvPr>
          <p:cNvSpPr/>
          <p:nvPr/>
        </p:nvSpPr>
        <p:spPr>
          <a:xfrm>
            <a:off x="1150168" y="4515828"/>
            <a:ext cx="1279516" cy="769441"/>
          </a:xfrm>
          <a:prstGeom prst="rect">
            <a:avLst/>
          </a:prstGeom>
          <a:noFill/>
        </p:spPr>
        <p:txBody>
          <a:bodyPr wrap="none" lIns="91440" tIns="45720" rIns="91440" bIns="45720">
            <a:spAutoFit/>
          </a:bodyPr>
          <a:lstStyle/>
          <a:p>
            <a:pPr algn="ctr"/>
            <a:r>
              <a:rPr lang="en-US" sz="4400" b="1" cap="none" spc="0" dirty="0">
                <a:ln w="0"/>
                <a:solidFill>
                  <a:schemeClr val="tx1"/>
                </a:solidFill>
                <a:latin typeface="Segoe UI Light" panose="020B0502040204020203" pitchFamily="34" charset="0"/>
                <a:cs typeface="Segoe UI Light" panose="020B0502040204020203" pitchFamily="34" charset="0"/>
              </a:rPr>
              <a:t>WEB</a:t>
            </a:r>
          </a:p>
        </p:txBody>
      </p:sp>
      <p:sp>
        <p:nvSpPr>
          <p:cNvPr id="10" name="Rectangle 9">
            <a:extLst>
              <a:ext uri="{FF2B5EF4-FFF2-40B4-BE49-F238E27FC236}">
                <a16:creationId xmlns:a16="http://schemas.microsoft.com/office/drawing/2014/main" id="{4957D4D6-44C1-4CB0-BF4D-46EB42F08B1D}"/>
              </a:ext>
            </a:extLst>
          </p:cNvPr>
          <p:cNvSpPr/>
          <p:nvPr/>
        </p:nvSpPr>
        <p:spPr>
          <a:xfrm>
            <a:off x="5360613" y="4515825"/>
            <a:ext cx="1279516" cy="769441"/>
          </a:xfrm>
          <a:prstGeom prst="rect">
            <a:avLst/>
          </a:prstGeom>
          <a:noFill/>
        </p:spPr>
        <p:txBody>
          <a:bodyPr wrap="none" lIns="91440" tIns="45720" rIns="91440" bIns="45720">
            <a:spAutoFit/>
          </a:bodyPr>
          <a:lstStyle/>
          <a:p>
            <a:pPr algn="ctr"/>
            <a:r>
              <a:rPr lang="en-US" sz="4400" b="1" cap="none" spc="0" dirty="0">
                <a:ln w="0"/>
                <a:solidFill>
                  <a:schemeClr val="tx1"/>
                </a:solidFill>
                <a:latin typeface="Segoe UI Light" panose="020B0502040204020203" pitchFamily="34" charset="0"/>
                <a:cs typeface="Segoe UI Light" panose="020B0502040204020203" pitchFamily="34" charset="0"/>
              </a:rPr>
              <a:t>WEB</a:t>
            </a:r>
          </a:p>
        </p:txBody>
      </p:sp>
      <p:sp>
        <p:nvSpPr>
          <p:cNvPr id="11" name="Rectangle 10">
            <a:extLst>
              <a:ext uri="{FF2B5EF4-FFF2-40B4-BE49-F238E27FC236}">
                <a16:creationId xmlns:a16="http://schemas.microsoft.com/office/drawing/2014/main" id="{0F94ED34-B6CF-4532-A270-034639452161}"/>
              </a:ext>
            </a:extLst>
          </p:cNvPr>
          <p:cNvSpPr/>
          <p:nvPr/>
        </p:nvSpPr>
        <p:spPr>
          <a:xfrm>
            <a:off x="9571058" y="4515826"/>
            <a:ext cx="1279516" cy="769441"/>
          </a:xfrm>
          <a:prstGeom prst="rect">
            <a:avLst/>
          </a:prstGeom>
          <a:noFill/>
        </p:spPr>
        <p:txBody>
          <a:bodyPr wrap="none" lIns="91440" tIns="45720" rIns="91440" bIns="45720">
            <a:spAutoFit/>
          </a:bodyPr>
          <a:lstStyle/>
          <a:p>
            <a:pPr algn="ctr"/>
            <a:r>
              <a:rPr lang="en-US" sz="4400" b="1" cap="none" spc="0" dirty="0">
                <a:ln w="0"/>
                <a:solidFill>
                  <a:schemeClr val="tx1"/>
                </a:solidFill>
                <a:latin typeface="Segoe UI Light" panose="020B0502040204020203" pitchFamily="34" charset="0"/>
                <a:cs typeface="Segoe UI Light" panose="020B0502040204020203" pitchFamily="34" charset="0"/>
              </a:rPr>
              <a:t>WEB</a:t>
            </a:r>
          </a:p>
        </p:txBody>
      </p:sp>
    </p:spTree>
    <p:extLst>
      <p:ext uri="{BB962C8B-B14F-4D97-AF65-F5344CB8AC3E}">
        <p14:creationId xmlns:p14="http://schemas.microsoft.com/office/powerpoint/2010/main" val="326852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A5C6A611-9E87-4523-ADC0-472DC04236B6}"/>
              </a:ext>
            </a:extLst>
          </p:cNvPr>
          <p:cNvGrpSpPr/>
          <p:nvPr/>
        </p:nvGrpSpPr>
        <p:grpSpPr>
          <a:xfrm rot="10800000">
            <a:off x="1082899" y="2795922"/>
            <a:ext cx="2304832" cy="2408391"/>
            <a:chOff x="10191900" y="2797360"/>
            <a:chExt cx="971520" cy="1012108"/>
          </a:xfrm>
        </p:grpSpPr>
        <p:sp>
          <p:nvSpPr>
            <p:cNvPr id="70" name="Arc 69">
              <a:extLst>
                <a:ext uri="{FF2B5EF4-FFF2-40B4-BE49-F238E27FC236}">
                  <a16:creationId xmlns:a16="http://schemas.microsoft.com/office/drawing/2014/main" id="{C7DC2E8D-B601-4759-8FE7-3A401D4C14C5}"/>
                </a:ext>
              </a:extLst>
            </p:cNvPr>
            <p:cNvSpPr/>
            <p:nvPr/>
          </p:nvSpPr>
          <p:spPr>
            <a:xfrm>
              <a:off x="10191900" y="2837948"/>
              <a:ext cx="971520" cy="971520"/>
            </a:xfrm>
            <a:prstGeom prst="arc">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1" name="Arc 70">
              <a:extLst>
                <a:ext uri="{FF2B5EF4-FFF2-40B4-BE49-F238E27FC236}">
                  <a16:creationId xmlns:a16="http://schemas.microsoft.com/office/drawing/2014/main" id="{79ADF48F-3C7F-4308-8552-40AD33FC6B86}"/>
                </a:ext>
              </a:extLst>
            </p:cNvPr>
            <p:cNvSpPr/>
            <p:nvPr/>
          </p:nvSpPr>
          <p:spPr>
            <a:xfrm rot="5400000">
              <a:off x="10191900" y="2797360"/>
              <a:ext cx="971520" cy="971520"/>
            </a:xfrm>
            <a:prstGeom prst="arc">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cxnSp>
        <p:nvCxnSpPr>
          <p:cNvPr id="53" name="Straight Connector 52">
            <a:extLst>
              <a:ext uri="{FF2B5EF4-FFF2-40B4-BE49-F238E27FC236}">
                <a16:creationId xmlns:a16="http://schemas.microsoft.com/office/drawing/2014/main" id="{6621B0C2-FC85-4844-A044-7F8558AC6FAE}"/>
              </a:ext>
            </a:extLst>
          </p:cNvPr>
          <p:cNvCxnSpPr>
            <a:cxnSpLocks/>
          </p:cNvCxnSpPr>
          <p:nvPr/>
        </p:nvCxnSpPr>
        <p:spPr>
          <a:xfrm>
            <a:off x="6096000" y="2871123"/>
            <a:ext cx="2607240"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66D783E-D838-4258-B479-481BC539D7B6}"/>
              </a:ext>
            </a:extLst>
          </p:cNvPr>
          <p:cNvCxnSpPr>
            <a:cxnSpLocks/>
          </p:cNvCxnSpPr>
          <p:nvPr/>
        </p:nvCxnSpPr>
        <p:spPr>
          <a:xfrm>
            <a:off x="6259136" y="1758066"/>
            <a:ext cx="297674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88FC61B-AF25-4094-9292-60B0F3973EAC}"/>
              </a:ext>
            </a:extLst>
          </p:cNvPr>
          <p:cNvCxnSpPr>
            <a:cxnSpLocks/>
          </p:cNvCxnSpPr>
          <p:nvPr/>
        </p:nvCxnSpPr>
        <p:spPr>
          <a:xfrm>
            <a:off x="2204856" y="1757714"/>
            <a:ext cx="3338694"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05AF4128-DB79-4F2D-8E9E-0CA09AB78D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5814" y="1266689"/>
            <a:ext cx="971520" cy="971520"/>
          </a:xfrm>
          <a:prstGeom prst="rect">
            <a:avLst/>
          </a:prstGeom>
        </p:spPr>
      </p:pic>
      <p:pic>
        <p:nvPicPr>
          <p:cNvPr id="8" name="Picture 7">
            <a:extLst>
              <a:ext uri="{FF2B5EF4-FFF2-40B4-BE49-F238E27FC236}">
                <a16:creationId xmlns:a16="http://schemas.microsoft.com/office/drawing/2014/main" id="{089DF8AD-F938-4FB5-B9DC-F6405DEE89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0380" y="1223476"/>
            <a:ext cx="971520" cy="971520"/>
          </a:xfrm>
          <a:prstGeom prst="rect">
            <a:avLst/>
          </a:prstGeom>
        </p:spPr>
      </p:pic>
      <p:pic>
        <p:nvPicPr>
          <p:cNvPr id="10" name="Picture 9">
            <a:extLst>
              <a:ext uri="{FF2B5EF4-FFF2-40B4-BE49-F238E27FC236}">
                <a16:creationId xmlns:a16="http://schemas.microsoft.com/office/drawing/2014/main" id="{02E02632-A3BC-4D3D-B0E0-01F7683A45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31575" y="2417998"/>
            <a:ext cx="971521" cy="971521"/>
          </a:xfrm>
          <a:prstGeom prst="rect">
            <a:avLst/>
          </a:prstGeom>
        </p:spPr>
      </p:pic>
      <p:pic>
        <p:nvPicPr>
          <p:cNvPr id="12" name="Picture 11">
            <a:extLst>
              <a:ext uri="{FF2B5EF4-FFF2-40B4-BE49-F238E27FC236}">
                <a16:creationId xmlns:a16="http://schemas.microsoft.com/office/drawing/2014/main" id="{B6A210B1-353F-4FFA-91E6-611BA3CC68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92126" y="2482606"/>
            <a:ext cx="777034" cy="777034"/>
          </a:xfrm>
          <a:prstGeom prst="rect">
            <a:avLst/>
          </a:prstGeom>
        </p:spPr>
      </p:pic>
      <p:pic>
        <p:nvPicPr>
          <p:cNvPr id="14" name="Picture 13">
            <a:extLst>
              <a:ext uri="{FF2B5EF4-FFF2-40B4-BE49-F238E27FC236}">
                <a16:creationId xmlns:a16="http://schemas.microsoft.com/office/drawing/2014/main" id="{28556163-EDA1-4437-8A75-4358562D1DD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78644" y="2377928"/>
            <a:ext cx="971520" cy="971520"/>
          </a:xfrm>
          <a:prstGeom prst="rect">
            <a:avLst/>
          </a:prstGeom>
        </p:spPr>
      </p:pic>
      <p:pic>
        <p:nvPicPr>
          <p:cNvPr id="16" name="Picture 15">
            <a:extLst>
              <a:ext uri="{FF2B5EF4-FFF2-40B4-BE49-F238E27FC236}">
                <a16:creationId xmlns:a16="http://schemas.microsoft.com/office/drawing/2014/main" id="{4D5B4BED-B925-43C0-87C4-A17D4B8C3CC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35382" y="4763916"/>
            <a:ext cx="690820" cy="690820"/>
          </a:xfrm>
          <a:prstGeom prst="rect">
            <a:avLst/>
          </a:prstGeom>
        </p:spPr>
      </p:pic>
      <p:pic>
        <p:nvPicPr>
          <p:cNvPr id="18" name="Picture 17">
            <a:extLst>
              <a:ext uri="{FF2B5EF4-FFF2-40B4-BE49-F238E27FC236}">
                <a16:creationId xmlns:a16="http://schemas.microsoft.com/office/drawing/2014/main" id="{C77FC4DC-6D81-4E73-BFC0-FD9771007CF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48386" y="4691772"/>
            <a:ext cx="837895" cy="837895"/>
          </a:xfrm>
          <a:prstGeom prst="rect">
            <a:avLst/>
          </a:prstGeom>
        </p:spPr>
      </p:pic>
      <p:pic>
        <p:nvPicPr>
          <p:cNvPr id="20" name="Picture 19">
            <a:extLst>
              <a:ext uri="{FF2B5EF4-FFF2-40B4-BE49-F238E27FC236}">
                <a16:creationId xmlns:a16="http://schemas.microsoft.com/office/drawing/2014/main" id="{22CB4FA3-9A91-4D82-AE8D-DA29D59C986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61912" y="1271954"/>
            <a:ext cx="971520" cy="971520"/>
          </a:xfrm>
          <a:prstGeom prst="rect">
            <a:avLst/>
          </a:prstGeom>
        </p:spPr>
      </p:pic>
      <p:grpSp>
        <p:nvGrpSpPr>
          <p:cNvPr id="25" name="Group 24">
            <a:extLst>
              <a:ext uri="{FF2B5EF4-FFF2-40B4-BE49-F238E27FC236}">
                <a16:creationId xmlns:a16="http://schemas.microsoft.com/office/drawing/2014/main" id="{77B56A45-D588-492F-BF0F-7405FACD2234}"/>
              </a:ext>
            </a:extLst>
          </p:cNvPr>
          <p:cNvGrpSpPr/>
          <p:nvPr/>
        </p:nvGrpSpPr>
        <p:grpSpPr>
          <a:xfrm>
            <a:off x="883901" y="163731"/>
            <a:ext cx="2699062" cy="1167852"/>
            <a:chOff x="883900" y="1399337"/>
            <a:chExt cx="2699062" cy="1167852"/>
          </a:xfrm>
        </p:grpSpPr>
        <p:grpSp>
          <p:nvGrpSpPr>
            <p:cNvPr id="23" name="Group 22">
              <a:extLst>
                <a:ext uri="{FF2B5EF4-FFF2-40B4-BE49-F238E27FC236}">
                  <a16:creationId xmlns:a16="http://schemas.microsoft.com/office/drawing/2014/main" id="{78E88101-1E27-4D76-98E3-1364BCCB17FC}"/>
                </a:ext>
              </a:extLst>
            </p:cNvPr>
            <p:cNvGrpSpPr/>
            <p:nvPr/>
          </p:nvGrpSpPr>
          <p:grpSpPr>
            <a:xfrm>
              <a:off x="883900" y="1399337"/>
              <a:ext cx="2699062" cy="973418"/>
              <a:chOff x="883900" y="1399337"/>
              <a:chExt cx="2699062" cy="973418"/>
            </a:xfrm>
          </p:grpSpPr>
          <p:sp>
            <p:nvSpPr>
              <p:cNvPr id="21" name="Flowchart: Process 20">
                <a:extLst>
                  <a:ext uri="{FF2B5EF4-FFF2-40B4-BE49-F238E27FC236}">
                    <a16:creationId xmlns:a16="http://schemas.microsoft.com/office/drawing/2014/main" id="{7CB017F6-652E-4272-8904-921803C3B721}"/>
                  </a:ext>
                </a:extLst>
              </p:cNvPr>
              <p:cNvSpPr/>
              <p:nvPr/>
            </p:nvSpPr>
            <p:spPr>
              <a:xfrm>
                <a:off x="883900" y="1401235"/>
                <a:ext cx="2699062" cy="971520"/>
              </a:xfrm>
              <a:prstGeom prst="flowChartProcess">
                <a:avLst/>
              </a:prstGeom>
              <a:solidFill>
                <a:schemeClr val="bg1"/>
              </a:solidFill>
              <a:ln>
                <a:noFill/>
              </a:ln>
              <a:effectLst>
                <a:outerShdw blurRad="50800" sx="101000" sy="101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DC37183E-FF4C-4767-B35A-3C319289A7C3}"/>
                  </a:ext>
                </a:extLst>
              </p:cNvPr>
              <p:cNvSpPr/>
              <p:nvPr/>
            </p:nvSpPr>
            <p:spPr>
              <a:xfrm>
                <a:off x="883900" y="1399337"/>
                <a:ext cx="2699062" cy="954107"/>
              </a:xfrm>
              <a:prstGeom prst="rect">
                <a:avLst/>
              </a:prstGeom>
              <a:noFill/>
            </p:spPr>
            <p:txBody>
              <a:bodyPr wrap="square" lIns="91440" tIns="45720" rIns="91440" bIns="45720">
                <a:spAutoFit/>
              </a:bodyPr>
              <a:lstStyle/>
              <a:p>
                <a:pPr algn="ctr"/>
                <a:r>
                  <a:rPr lang="en-US" sz="2000" b="1" cap="none" spc="0" dirty="0">
                    <a:ln w="0"/>
                    <a:solidFill>
                      <a:schemeClr val="tx1"/>
                    </a:solidFill>
                    <a:effectLst>
                      <a:outerShdw blurRad="38100" dist="19050" dir="2700000" algn="tl" rotWithShape="0">
                        <a:schemeClr val="dk1">
                          <a:alpha val="40000"/>
                        </a:schemeClr>
                      </a:outerShdw>
                    </a:effectLst>
                    <a:latin typeface="Century Gothic" panose="020B0502020202020204" pitchFamily="34" charset="0"/>
                  </a:rPr>
                  <a:t>1989</a:t>
                </a:r>
                <a:endParaRPr lang="en-US" sz="2000" b="1" dirty="0">
                  <a:ln w="0"/>
                  <a:effectLst>
                    <a:outerShdw blurRad="38100" dist="19050" dir="2700000" algn="tl" rotWithShape="0">
                      <a:schemeClr val="dk1">
                        <a:alpha val="40000"/>
                      </a:schemeClr>
                    </a:outerShdw>
                  </a:effectLst>
                  <a:latin typeface="Century Gothic" panose="020B0502020202020204" pitchFamily="34" charset="0"/>
                </a:endParaRPr>
              </a:p>
              <a:p>
                <a:pPr algn="ctr"/>
                <a:r>
                  <a:rPr lang="en-US" b="0" cap="none" spc="0" dirty="0">
                    <a:ln w="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Tim Berner’s Lee invents the World Wide Web</a:t>
                </a:r>
              </a:p>
            </p:txBody>
          </p:sp>
        </p:grpSp>
        <p:sp>
          <p:nvSpPr>
            <p:cNvPr id="24" name="Isosceles Triangle 23">
              <a:extLst>
                <a:ext uri="{FF2B5EF4-FFF2-40B4-BE49-F238E27FC236}">
                  <a16:creationId xmlns:a16="http://schemas.microsoft.com/office/drawing/2014/main" id="{E618CC89-190F-4D2D-9840-CFC7E748E71D}"/>
                </a:ext>
              </a:extLst>
            </p:cNvPr>
            <p:cNvSpPr/>
            <p:nvPr/>
          </p:nvSpPr>
          <p:spPr>
            <a:xfrm rot="10800000">
              <a:off x="1410372" y="2354277"/>
              <a:ext cx="246978" cy="212912"/>
            </a:xfrm>
            <a:prstGeom prst="triangle">
              <a:avLst/>
            </a:prstGeom>
            <a:solidFill>
              <a:schemeClr val="bg1"/>
            </a:solidFill>
            <a:ln>
              <a:noFill/>
            </a:ln>
            <a:effectLst>
              <a:outerShdw blurRad="25400" dist="38100" dir="468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7C0A33DF-28B4-4916-8422-C9E539AECE7C}"/>
              </a:ext>
            </a:extLst>
          </p:cNvPr>
          <p:cNvGrpSpPr/>
          <p:nvPr/>
        </p:nvGrpSpPr>
        <p:grpSpPr>
          <a:xfrm>
            <a:off x="5017803" y="127695"/>
            <a:ext cx="2699062" cy="1167852"/>
            <a:chOff x="883900" y="1399337"/>
            <a:chExt cx="2699062" cy="1167852"/>
          </a:xfrm>
        </p:grpSpPr>
        <p:grpSp>
          <p:nvGrpSpPr>
            <p:cNvPr id="29" name="Group 28">
              <a:extLst>
                <a:ext uri="{FF2B5EF4-FFF2-40B4-BE49-F238E27FC236}">
                  <a16:creationId xmlns:a16="http://schemas.microsoft.com/office/drawing/2014/main" id="{57ED9DF5-B0F4-489E-B5A5-DE31C130DDC4}"/>
                </a:ext>
              </a:extLst>
            </p:cNvPr>
            <p:cNvGrpSpPr/>
            <p:nvPr/>
          </p:nvGrpSpPr>
          <p:grpSpPr>
            <a:xfrm>
              <a:off x="883900" y="1399337"/>
              <a:ext cx="2699062" cy="973418"/>
              <a:chOff x="883900" y="1399337"/>
              <a:chExt cx="2699062" cy="973418"/>
            </a:xfrm>
          </p:grpSpPr>
          <p:sp>
            <p:nvSpPr>
              <p:cNvPr id="31" name="Flowchart: Process 30">
                <a:extLst>
                  <a:ext uri="{FF2B5EF4-FFF2-40B4-BE49-F238E27FC236}">
                    <a16:creationId xmlns:a16="http://schemas.microsoft.com/office/drawing/2014/main" id="{BBC4CA99-67AF-4B8E-885F-701AE8B54113}"/>
                  </a:ext>
                </a:extLst>
              </p:cNvPr>
              <p:cNvSpPr/>
              <p:nvPr/>
            </p:nvSpPr>
            <p:spPr>
              <a:xfrm>
                <a:off x="883900" y="1401235"/>
                <a:ext cx="2699062" cy="971520"/>
              </a:xfrm>
              <a:prstGeom prst="flowChartProcess">
                <a:avLst/>
              </a:prstGeom>
              <a:solidFill>
                <a:schemeClr val="bg1"/>
              </a:solidFill>
              <a:ln>
                <a:noFill/>
              </a:ln>
              <a:effectLst>
                <a:outerShdw blurRad="50800" sx="101000" sy="101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C1A5F19-1875-40B9-A6D6-B19154F3F4A3}"/>
                  </a:ext>
                </a:extLst>
              </p:cNvPr>
              <p:cNvSpPr/>
              <p:nvPr/>
            </p:nvSpPr>
            <p:spPr>
              <a:xfrm>
                <a:off x="883900" y="1399337"/>
                <a:ext cx="2699062" cy="954107"/>
              </a:xfrm>
              <a:prstGeom prst="rect">
                <a:avLst/>
              </a:prstGeom>
              <a:noFill/>
            </p:spPr>
            <p:txBody>
              <a:bodyPr wrap="square" lIns="91440" tIns="45720" rIns="91440" bIns="45720">
                <a:spAutoFit/>
              </a:bodyPr>
              <a:lstStyle/>
              <a:p>
                <a:pPr algn="ctr"/>
                <a:r>
                  <a:rPr lang="en-US" sz="2000" b="1" cap="none" spc="0" dirty="0">
                    <a:ln w="0"/>
                    <a:solidFill>
                      <a:schemeClr val="tx1"/>
                    </a:solidFill>
                    <a:effectLst>
                      <a:outerShdw blurRad="38100" dist="19050" dir="2700000" algn="tl" rotWithShape="0">
                        <a:schemeClr val="dk1">
                          <a:alpha val="40000"/>
                        </a:schemeClr>
                      </a:outerShdw>
                    </a:effectLst>
                    <a:latin typeface="Century Gothic" panose="020B0502020202020204" pitchFamily="34" charset="0"/>
                  </a:rPr>
                  <a:t>1990</a:t>
                </a:r>
                <a:endParaRPr lang="en-US" sz="2000" b="1" dirty="0">
                  <a:ln w="0"/>
                  <a:effectLst>
                    <a:outerShdw blurRad="38100" dist="19050" dir="2700000" algn="tl" rotWithShape="0">
                      <a:schemeClr val="dk1">
                        <a:alpha val="40000"/>
                      </a:schemeClr>
                    </a:outerShdw>
                  </a:effectLst>
                  <a:latin typeface="Century Gothic" panose="020B0502020202020204" pitchFamily="34" charset="0"/>
                </a:endParaRPr>
              </a:p>
              <a:p>
                <a:pPr algn="ctr"/>
                <a:r>
                  <a:rPr lang="en-US" b="0" cap="none" spc="0" dirty="0">
                    <a:ln w="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Tim Berner’s Lee develops HTML, URI &amp; HTTP</a:t>
                </a:r>
              </a:p>
            </p:txBody>
          </p:sp>
        </p:grpSp>
        <p:sp>
          <p:nvSpPr>
            <p:cNvPr id="30" name="Isosceles Triangle 29">
              <a:extLst>
                <a:ext uri="{FF2B5EF4-FFF2-40B4-BE49-F238E27FC236}">
                  <a16:creationId xmlns:a16="http://schemas.microsoft.com/office/drawing/2014/main" id="{7D8CF7B9-8079-4C32-BF45-712B4A932145}"/>
                </a:ext>
              </a:extLst>
            </p:cNvPr>
            <p:cNvSpPr/>
            <p:nvPr/>
          </p:nvSpPr>
          <p:spPr>
            <a:xfrm rot="10800000">
              <a:off x="1410372" y="2354277"/>
              <a:ext cx="246978" cy="212912"/>
            </a:xfrm>
            <a:prstGeom prst="triangle">
              <a:avLst/>
            </a:prstGeom>
            <a:solidFill>
              <a:schemeClr val="bg1"/>
            </a:solidFill>
            <a:ln>
              <a:noFill/>
            </a:ln>
            <a:effectLst>
              <a:outerShdw blurRad="25400" dist="38100" dir="468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C6C31637-7F41-45D3-AB3C-0DB44E6F2BFA}"/>
              </a:ext>
            </a:extLst>
          </p:cNvPr>
          <p:cNvGrpSpPr/>
          <p:nvPr/>
        </p:nvGrpSpPr>
        <p:grpSpPr>
          <a:xfrm>
            <a:off x="8886147" y="127695"/>
            <a:ext cx="2699062" cy="1167852"/>
            <a:chOff x="883900" y="1399337"/>
            <a:chExt cx="2699062" cy="1167852"/>
          </a:xfrm>
        </p:grpSpPr>
        <p:grpSp>
          <p:nvGrpSpPr>
            <p:cNvPr id="38" name="Group 37">
              <a:extLst>
                <a:ext uri="{FF2B5EF4-FFF2-40B4-BE49-F238E27FC236}">
                  <a16:creationId xmlns:a16="http://schemas.microsoft.com/office/drawing/2014/main" id="{32B33A69-0741-4FEF-8195-519180D8F69D}"/>
                </a:ext>
              </a:extLst>
            </p:cNvPr>
            <p:cNvGrpSpPr/>
            <p:nvPr/>
          </p:nvGrpSpPr>
          <p:grpSpPr>
            <a:xfrm>
              <a:off x="883900" y="1399337"/>
              <a:ext cx="2699062" cy="973418"/>
              <a:chOff x="883900" y="1399337"/>
              <a:chExt cx="2699062" cy="973418"/>
            </a:xfrm>
          </p:grpSpPr>
          <p:sp>
            <p:nvSpPr>
              <p:cNvPr id="40" name="Flowchart: Process 39">
                <a:extLst>
                  <a:ext uri="{FF2B5EF4-FFF2-40B4-BE49-F238E27FC236}">
                    <a16:creationId xmlns:a16="http://schemas.microsoft.com/office/drawing/2014/main" id="{8D1B212B-2328-4F86-A2AD-2801BD593CBD}"/>
                  </a:ext>
                </a:extLst>
              </p:cNvPr>
              <p:cNvSpPr/>
              <p:nvPr/>
            </p:nvSpPr>
            <p:spPr>
              <a:xfrm>
                <a:off x="883900" y="1401235"/>
                <a:ext cx="2699062" cy="971520"/>
              </a:xfrm>
              <a:prstGeom prst="flowChartProcess">
                <a:avLst/>
              </a:prstGeom>
              <a:solidFill>
                <a:schemeClr val="bg1"/>
              </a:solidFill>
              <a:ln>
                <a:noFill/>
              </a:ln>
              <a:effectLst>
                <a:outerShdw blurRad="50800" sx="101000" sy="101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752B7103-37C8-4CAE-874B-6DC5A89C762A}"/>
                  </a:ext>
                </a:extLst>
              </p:cNvPr>
              <p:cNvSpPr/>
              <p:nvPr/>
            </p:nvSpPr>
            <p:spPr>
              <a:xfrm>
                <a:off x="883900" y="1399337"/>
                <a:ext cx="2699062" cy="954107"/>
              </a:xfrm>
              <a:prstGeom prst="rect">
                <a:avLst/>
              </a:prstGeom>
              <a:noFill/>
            </p:spPr>
            <p:txBody>
              <a:bodyPr wrap="square" lIns="91440" tIns="45720" rIns="91440" bIns="45720">
                <a:spAutoFit/>
              </a:bodyPr>
              <a:lstStyle/>
              <a:p>
                <a:pPr algn="ctr"/>
                <a:r>
                  <a:rPr lang="en-US" sz="2000" b="1" cap="none" spc="0" dirty="0">
                    <a:ln w="0"/>
                    <a:solidFill>
                      <a:schemeClr val="tx1"/>
                    </a:solidFill>
                    <a:effectLst>
                      <a:outerShdw blurRad="38100" dist="19050" dir="2700000" algn="tl" rotWithShape="0">
                        <a:schemeClr val="dk1">
                          <a:alpha val="40000"/>
                        </a:schemeClr>
                      </a:outerShdw>
                    </a:effectLst>
                    <a:latin typeface="Century Gothic" panose="020B0502020202020204" pitchFamily="34" charset="0"/>
                  </a:rPr>
                  <a:t>1991</a:t>
                </a:r>
                <a:endParaRPr lang="en-US" sz="2000" b="1" dirty="0">
                  <a:ln w="0"/>
                  <a:effectLst>
                    <a:outerShdw blurRad="38100" dist="19050" dir="2700000" algn="tl" rotWithShape="0">
                      <a:schemeClr val="dk1">
                        <a:alpha val="40000"/>
                      </a:schemeClr>
                    </a:outerShdw>
                  </a:effectLst>
                  <a:latin typeface="Century Gothic" panose="020B0502020202020204" pitchFamily="34" charset="0"/>
                </a:endParaRPr>
              </a:p>
              <a:p>
                <a:pPr algn="ctr"/>
                <a:r>
                  <a:rPr lang="en-US" b="0" cap="none" spc="0" dirty="0">
                    <a:ln w="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The first website is launched</a:t>
                </a:r>
              </a:p>
            </p:txBody>
          </p:sp>
        </p:grpSp>
        <p:sp>
          <p:nvSpPr>
            <p:cNvPr id="39" name="Isosceles Triangle 38">
              <a:extLst>
                <a:ext uri="{FF2B5EF4-FFF2-40B4-BE49-F238E27FC236}">
                  <a16:creationId xmlns:a16="http://schemas.microsoft.com/office/drawing/2014/main" id="{5613763A-69AC-41FF-BF6C-72FC350FA75C}"/>
                </a:ext>
              </a:extLst>
            </p:cNvPr>
            <p:cNvSpPr/>
            <p:nvPr/>
          </p:nvSpPr>
          <p:spPr>
            <a:xfrm rot="10800000">
              <a:off x="1410372" y="2354277"/>
              <a:ext cx="246978" cy="212912"/>
            </a:xfrm>
            <a:prstGeom prst="triangle">
              <a:avLst/>
            </a:prstGeom>
            <a:solidFill>
              <a:schemeClr val="bg1"/>
            </a:solidFill>
            <a:ln>
              <a:noFill/>
            </a:ln>
            <a:effectLst>
              <a:outerShdw blurRad="25400" dist="38100" dir="468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C31CDF94-308C-4688-9403-6F7B7EE0E281}"/>
              </a:ext>
            </a:extLst>
          </p:cNvPr>
          <p:cNvGrpSpPr/>
          <p:nvPr/>
        </p:nvGrpSpPr>
        <p:grpSpPr>
          <a:xfrm>
            <a:off x="9588157" y="1670786"/>
            <a:ext cx="1201494" cy="1270992"/>
            <a:chOff x="10191900" y="2797360"/>
            <a:chExt cx="971520" cy="1012108"/>
          </a:xfrm>
        </p:grpSpPr>
        <p:sp>
          <p:nvSpPr>
            <p:cNvPr id="43" name="Arc 42">
              <a:extLst>
                <a:ext uri="{FF2B5EF4-FFF2-40B4-BE49-F238E27FC236}">
                  <a16:creationId xmlns:a16="http://schemas.microsoft.com/office/drawing/2014/main" id="{477F23B7-9A13-4B04-8D61-C301AB24AE00}"/>
                </a:ext>
              </a:extLst>
            </p:cNvPr>
            <p:cNvSpPr/>
            <p:nvPr/>
          </p:nvSpPr>
          <p:spPr>
            <a:xfrm>
              <a:off x="10191900" y="2837948"/>
              <a:ext cx="971520" cy="971520"/>
            </a:xfrm>
            <a:prstGeom prst="arc">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Arc 43">
              <a:extLst>
                <a:ext uri="{FF2B5EF4-FFF2-40B4-BE49-F238E27FC236}">
                  <a16:creationId xmlns:a16="http://schemas.microsoft.com/office/drawing/2014/main" id="{EFC4D906-4DF6-4A34-B082-24B0542862E8}"/>
                </a:ext>
              </a:extLst>
            </p:cNvPr>
            <p:cNvSpPr/>
            <p:nvPr/>
          </p:nvSpPr>
          <p:spPr>
            <a:xfrm rot="5400000">
              <a:off x="10191900" y="2797360"/>
              <a:ext cx="971520" cy="971520"/>
            </a:xfrm>
            <a:prstGeom prst="arc">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cxnSp>
        <p:nvCxnSpPr>
          <p:cNvPr id="46" name="Straight Connector 45">
            <a:extLst>
              <a:ext uri="{FF2B5EF4-FFF2-40B4-BE49-F238E27FC236}">
                <a16:creationId xmlns:a16="http://schemas.microsoft.com/office/drawing/2014/main" id="{BE920366-DF70-43A3-9C03-461CE1C3ACBC}"/>
              </a:ext>
            </a:extLst>
          </p:cNvPr>
          <p:cNvCxnSpPr>
            <a:cxnSpLocks/>
          </p:cNvCxnSpPr>
          <p:nvPr/>
        </p:nvCxnSpPr>
        <p:spPr>
          <a:xfrm>
            <a:off x="9133344" y="2882021"/>
            <a:ext cx="1065273"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15F67FE8-7A4B-48F7-8818-E0232018F63C}"/>
              </a:ext>
            </a:extLst>
          </p:cNvPr>
          <p:cNvGrpSpPr/>
          <p:nvPr/>
        </p:nvGrpSpPr>
        <p:grpSpPr>
          <a:xfrm>
            <a:off x="8186577" y="3405801"/>
            <a:ext cx="2699062" cy="1146874"/>
            <a:chOff x="883900" y="1225881"/>
            <a:chExt cx="2699062" cy="1146874"/>
          </a:xfrm>
        </p:grpSpPr>
        <p:grpSp>
          <p:nvGrpSpPr>
            <p:cNvPr id="49" name="Group 48">
              <a:extLst>
                <a:ext uri="{FF2B5EF4-FFF2-40B4-BE49-F238E27FC236}">
                  <a16:creationId xmlns:a16="http://schemas.microsoft.com/office/drawing/2014/main" id="{5678B45B-A5DF-486D-B37E-5396DB7A8F06}"/>
                </a:ext>
              </a:extLst>
            </p:cNvPr>
            <p:cNvGrpSpPr/>
            <p:nvPr/>
          </p:nvGrpSpPr>
          <p:grpSpPr>
            <a:xfrm>
              <a:off x="883900" y="1399337"/>
              <a:ext cx="2699062" cy="973418"/>
              <a:chOff x="883900" y="1399337"/>
              <a:chExt cx="2699062" cy="973418"/>
            </a:xfrm>
          </p:grpSpPr>
          <p:sp>
            <p:nvSpPr>
              <p:cNvPr id="51" name="Flowchart: Process 50">
                <a:extLst>
                  <a:ext uri="{FF2B5EF4-FFF2-40B4-BE49-F238E27FC236}">
                    <a16:creationId xmlns:a16="http://schemas.microsoft.com/office/drawing/2014/main" id="{E57B8671-9730-4742-985C-229BD32FB9AF}"/>
                  </a:ext>
                </a:extLst>
              </p:cNvPr>
              <p:cNvSpPr/>
              <p:nvPr/>
            </p:nvSpPr>
            <p:spPr>
              <a:xfrm>
                <a:off x="883900" y="1401235"/>
                <a:ext cx="2699062" cy="971520"/>
              </a:xfrm>
              <a:prstGeom prst="flowChartProcess">
                <a:avLst/>
              </a:prstGeom>
              <a:solidFill>
                <a:schemeClr val="bg1"/>
              </a:solidFill>
              <a:ln>
                <a:noFill/>
              </a:ln>
              <a:effectLst>
                <a:outerShdw blurRad="50800" sx="101000" sy="101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7023FFEE-0749-41F2-9E83-6500A2469385}"/>
                  </a:ext>
                </a:extLst>
              </p:cNvPr>
              <p:cNvSpPr/>
              <p:nvPr/>
            </p:nvSpPr>
            <p:spPr>
              <a:xfrm>
                <a:off x="883900" y="1399337"/>
                <a:ext cx="2699062" cy="954107"/>
              </a:xfrm>
              <a:prstGeom prst="rect">
                <a:avLst/>
              </a:prstGeom>
              <a:noFill/>
            </p:spPr>
            <p:txBody>
              <a:bodyPr wrap="square" lIns="91440" tIns="45720" rIns="91440" bIns="45720">
                <a:spAutoFit/>
              </a:bodyPr>
              <a:lstStyle/>
              <a:p>
                <a:pPr algn="ctr"/>
                <a:r>
                  <a:rPr lang="en-US" sz="2000" b="1" cap="none" spc="0" dirty="0">
                    <a:ln w="0"/>
                    <a:solidFill>
                      <a:schemeClr val="tx1"/>
                    </a:solidFill>
                    <a:effectLst>
                      <a:outerShdw blurRad="38100" dist="19050" dir="2700000" algn="tl" rotWithShape="0">
                        <a:schemeClr val="dk1">
                          <a:alpha val="40000"/>
                        </a:schemeClr>
                      </a:outerShdw>
                    </a:effectLst>
                    <a:latin typeface="Century Gothic" panose="020B0502020202020204" pitchFamily="34" charset="0"/>
                  </a:rPr>
                  <a:t>1996</a:t>
                </a:r>
                <a:endParaRPr lang="en-US" sz="2000" b="1" dirty="0">
                  <a:ln w="0"/>
                  <a:effectLst>
                    <a:outerShdw blurRad="38100" dist="19050" dir="2700000" algn="tl" rotWithShape="0">
                      <a:schemeClr val="dk1">
                        <a:alpha val="40000"/>
                      </a:schemeClr>
                    </a:outerShdw>
                  </a:effectLst>
                  <a:latin typeface="Century Gothic" panose="020B0502020202020204" pitchFamily="34" charset="0"/>
                </a:endParaRPr>
              </a:p>
              <a:p>
                <a:pPr algn="ctr"/>
                <a:r>
                  <a:rPr lang="en-US" b="0" cap="none" spc="0" dirty="0">
                    <a:ln w="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Cascading Style Sheets are Released</a:t>
                </a:r>
              </a:p>
            </p:txBody>
          </p:sp>
        </p:grpSp>
        <p:sp>
          <p:nvSpPr>
            <p:cNvPr id="50" name="Isosceles Triangle 49">
              <a:extLst>
                <a:ext uri="{FF2B5EF4-FFF2-40B4-BE49-F238E27FC236}">
                  <a16:creationId xmlns:a16="http://schemas.microsoft.com/office/drawing/2014/main" id="{AC5B89CF-D1FF-47A4-B095-DAE2E7332695}"/>
                </a:ext>
              </a:extLst>
            </p:cNvPr>
            <p:cNvSpPr/>
            <p:nvPr/>
          </p:nvSpPr>
          <p:spPr>
            <a:xfrm>
              <a:off x="1501592" y="1225881"/>
              <a:ext cx="246978" cy="212912"/>
            </a:xfrm>
            <a:prstGeom prst="triangle">
              <a:avLst/>
            </a:prstGeom>
            <a:solidFill>
              <a:schemeClr val="bg1"/>
            </a:solidFill>
            <a:ln>
              <a:noFill/>
            </a:ln>
            <a:effectLst>
              <a:outerShdw blurRad="254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oup 54">
            <a:extLst>
              <a:ext uri="{FF2B5EF4-FFF2-40B4-BE49-F238E27FC236}">
                <a16:creationId xmlns:a16="http://schemas.microsoft.com/office/drawing/2014/main" id="{2194D6D1-5ED0-463E-9823-3F8FCC4B880B}"/>
              </a:ext>
            </a:extLst>
          </p:cNvPr>
          <p:cNvGrpSpPr/>
          <p:nvPr/>
        </p:nvGrpSpPr>
        <p:grpSpPr>
          <a:xfrm>
            <a:off x="4519372" y="3472248"/>
            <a:ext cx="2699062" cy="1146874"/>
            <a:chOff x="883900" y="1225881"/>
            <a:chExt cx="2699062" cy="1146874"/>
          </a:xfrm>
        </p:grpSpPr>
        <p:grpSp>
          <p:nvGrpSpPr>
            <p:cNvPr id="56" name="Group 55">
              <a:extLst>
                <a:ext uri="{FF2B5EF4-FFF2-40B4-BE49-F238E27FC236}">
                  <a16:creationId xmlns:a16="http://schemas.microsoft.com/office/drawing/2014/main" id="{2043E741-FD7D-4188-BA90-C6ACF649FD3F}"/>
                </a:ext>
              </a:extLst>
            </p:cNvPr>
            <p:cNvGrpSpPr/>
            <p:nvPr/>
          </p:nvGrpSpPr>
          <p:grpSpPr>
            <a:xfrm>
              <a:off x="883900" y="1399337"/>
              <a:ext cx="2699062" cy="973418"/>
              <a:chOff x="883900" y="1399337"/>
              <a:chExt cx="2699062" cy="973418"/>
            </a:xfrm>
          </p:grpSpPr>
          <p:sp>
            <p:nvSpPr>
              <p:cNvPr id="58" name="Flowchart: Process 57">
                <a:extLst>
                  <a:ext uri="{FF2B5EF4-FFF2-40B4-BE49-F238E27FC236}">
                    <a16:creationId xmlns:a16="http://schemas.microsoft.com/office/drawing/2014/main" id="{DDF75F55-7556-4B27-9DDF-FC7C076D9C57}"/>
                  </a:ext>
                </a:extLst>
              </p:cNvPr>
              <p:cNvSpPr/>
              <p:nvPr/>
            </p:nvSpPr>
            <p:spPr>
              <a:xfrm>
                <a:off x="883900" y="1401235"/>
                <a:ext cx="2699062" cy="971520"/>
              </a:xfrm>
              <a:prstGeom prst="flowChartProcess">
                <a:avLst/>
              </a:prstGeom>
              <a:solidFill>
                <a:schemeClr val="bg1"/>
              </a:solidFill>
              <a:ln>
                <a:noFill/>
              </a:ln>
              <a:effectLst>
                <a:outerShdw blurRad="50800" sx="101000" sy="101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24B53C4D-003A-4673-B6BF-48B58FC04145}"/>
                  </a:ext>
                </a:extLst>
              </p:cNvPr>
              <p:cNvSpPr/>
              <p:nvPr/>
            </p:nvSpPr>
            <p:spPr>
              <a:xfrm>
                <a:off x="883900" y="1399337"/>
                <a:ext cx="2699062" cy="954107"/>
              </a:xfrm>
              <a:prstGeom prst="rect">
                <a:avLst/>
              </a:prstGeom>
              <a:noFill/>
            </p:spPr>
            <p:txBody>
              <a:bodyPr wrap="square" lIns="91440" tIns="45720" rIns="91440" bIns="45720">
                <a:spAutoFit/>
              </a:bodyPr>
              <a:lstStyle/>
              <a:p>
                <a:pPr algn="ctr"/>
                <a:r>
                  <a:rPr lang="en-US" sz="2000" b="1" cap="none" spc="0" dirty="0">
                    <a:ln w="0"/>
                    <a:solidFill>
                      <a:schemeClr val="tx1"/>
                    </a:solidFill>
                    <a:effectLst>
                      <a:outerShdw blurRad="38100" dist="19050" dir="2700000" algn="tl" rotWithShape="0">
                        <a:schemeClr val="dk1">
                          <a:alpha val="40000"/>
                        </a:schemeClr>
                      </a:outerShdw>
                    </a:effectLst>
                    <a:latin typeface="Century Gothic" panose="020B0502020202020204" pitchFamily="34" charset="0"/>
                  </a:rPr>
                  <a:t>1998</a:t>
                </a:r>
                <a:endParaRPr lang="en-US" sz="2000" b="1" dirty="0">
                  <a:ln w="0"/>
                  <a:effectLst>
                    <a:outerShdw blurRad="38100" dist="19050" dir="2700000" algn="tl" rotWithShape="0">
                      <a:schemeClr val="dk1">
                        <a:alpha val="40000"/>
                      </a:schemeClr>
                    </a:outerShdw>
                  </a:effectLst>
                  <a:latin typeface="Century Gothic" panose="020B0502020202020204" pitchFamily="34" charset="0"/>
                </a:endParaRPr>
              </a:p>
              <a:p>
                <a:pPr algn="ctr"/>
                <a:r>
                  <a:rPr lang="en-US" b="0" cap="none" spc="0" dirty="0">
                    <a:ln w="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Google Officially Launches !</a:t>
                </a:r>
              </a:p>
            </p:txBody>
          </p:sp>
        </p:grpSp>
        <p:sp>
          <p:nvSpPr>
            <p:cNvPr id="57" name="Isosceles Triangle 56">
              <a:extLst>
                <a:ext uri="{FF2B5EF4-FFF2-40B4-BE49-F238E27FC236}">
                  <a16:creationId xmlns:a16="http://schemas.microsoft.com/office/drawing/2014/main" id="{E3B625A2-50B8-470F-BF5E-00D16FE9F3F1}"/>
                </a:ext>
              </a:extLst>
            </p:cNvPr>
            <p:cNvSpPr/>
            <p:nvPr/>
          </p:nvSpPr>
          <p:spPr>
            <a:xfrm>
              <a:off x="2158826" y="1225881"/>
              <a:ext cx="246978" cy="212912"/>
            </a:xfrm>
            <a:prstGeom prst="triangle">
              <a:avLst/>
            </a:prstGeom>
            <a:solidFill>
              <a:schemeClr val="bg1"/>
            </a:solidFill>
            <a:ln>
              <a:noFill/>
            </a:ln>
            <a:effectLst>
              <a:outerShdw blurRad="254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0" name="Straight Connector 59">
            <a:extLst>
              <a:ext uri="{FF2B5EF4-FFF2-40B4-BE49-F238E27FC236}">
                <a16:creationId xmlns:a16="http://schemas.microsoft.com/office/drawing/2014/main" id="{06292CD6-3B23-4A98-9755-4C92C7EEEEFD}"/>
              </a:ext>
            </a:extLst>
          </p:cNvPr>
          <p:cNvCxnSpPr>
            <a:cxnSpLocks/>
            <a:endCxn id="12" idx="1"/>
          </p:cNvCxnSpPr>
          <p:nvPr/>
        </p:nvCxnSpPr>
        <p:spPr>
          <a:xfrm>
            <a:off x="2713839" y="2863688"/>
            <a:ext cx="2778287" cy="7435"/>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61" name="Group 60">
            <a:extLst>
              <a:ext uri="{FF2B5EF4-FFF2-40B4-BE49-F238E27FC236}">
                <a16:creationId xmlns:a16="http://schemas.microsoft.com/office/drawing/2014/main" id="{C782E356-EE58-4C27-A85C-E28982934286}"/>
              </a:ext>
            </a:extLst>
          </p:cNvPr>
          <p:cNvGrpSpPr/>
          <p:nvPr/>
        </p:nvGrpSpPr>
        <p:grpSpPr>
          <a:xfrm>
            <a:off x="1065989" y="3493478"/>
            <a:ext cx="2699062" cy="1146874"/>
            <a:chOff x="883900" y="1225881"/>
            <a:chExt cx="2699062" cy="1146874"/>
          </a:xfrm>
        </p:grpSpPr>
        <p:grpSp>
          <p:nvGrpSpPr>
            <p:cNvPr id="62" name="Group 61">
              <a:extLst>
                <a:ext uri="{FF2B5EF4-FFF2-40B4-BE49-F238E27FC236}">
                  <a16:creationId xmlns:a16="http://schemas.microsoft.com/office/drawing/2014/main" id="{849897D4-FB5F-4822-BB84-A7378AE95674}"/>
                </a:ext>
              </a:extLst>
            </p:cNvPr>
            <p:cNvGrpSpPr/>
            <p:nvPr/>
          </p:nvGrpSpPr>
          <p:grpSpPr>
            <a:xfrm>
              <a:off x="883900" y="1399337"/>
              <a:ext cx="2699062" cy="973418"/>
              <a:chOff x="883900" y="1399337"/>
              <a:chExt cx="2699062" cy="973418"/>
            </a:xfrm>
          </p:grpSpPr>
          <p:sp>
            <p:nvSpPr>
              <p:cNvPr id="64" name="Flowchart: Process 63">
                <a:extLst>
                  <a:ext uri="{FF2B5EF4-FFF2-40B4-BE49-F238E27FC236}">
                    <a16:creationId xmlns:a16="http://schemas.microsoft.com/office/drawing/2014/main" id="{A73D3617-3C9C-4C0F-B4D9-B0EC0DC76A1B}"/>
                  </a:ext>
                </a:extLst>
              </p:cNvPr>
              <p:cNvSpPr/>
              <p:nvPr/>
            </p:nvSpPr>
            <p:spPr>
              <a:xfrm>
                <a:off x="883900" y="1401235"/>
                <a:ext cx="2699062" cy="971520"/>
              </a:xfrm>
              <a:prstGeom prst="flowChartProcess">
                <a:avLst/>
              </a:prstGeom>
              <a:solidFill>
                <a:schemeClr val="bg1"/>
              </a:solidFill>
              <a:ln>
                <a:noFill/>
              </a:ln>
              <a:effectLst>
                <a:outerShdw blurRad="50800" sx="101000" sy="101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C8C92784-F3BA-4D48-BD32-8BE8F8F2A18A}"/>
                  </a:ext>
                </a:extLst>
              </p:cNvPr>
              <p:cNvSpPr/>
              <p:nvPr/>
            </p:nvSpPr>
            <p:spPr>
              <a:xfrm>
                <a:off x="883900" y="1399337"/>
                <a:ext cx="2699062" cy="954107"/>
              </a:xfrm>
              <a:prstGeom prst="rect">
                <a:avLst/>
              </a:prstGeom>
              <a:noFill/>
            </p:spPr>
            <p:txBody>
              <a:bodyPr wrap="square" lIns="91440" tIns="45720" rIns="91440" bIns="45720">
                <a:spAutoFit/>
              </a:bodyPr>
              <a:lstStyle/>
              <a:p>
                <a:pPr algn="ctr"/>
                <a:r>
                  <a:rPr lang="en-US" sz="2000" b="1" cap="none" spc="0" dirty="0">
                    <a:ln w="0"/>
                    <a:solidFill>
                      <a:schemeClr val="tx1"/>
                    </a:solidFill>
                    <a:effectLst>
                      <a:outerShdw blurRad="38100" dist="19050" dir="2700000" algn="tl" rotWithShape="0">
                        <a:schemeClr val="dk1">
                          <a:alpha val="40000"/>
                        </a:schemeClr>
                      </a:outerShdw>
                    </a:effectLst>
                    <a:latin typeface="Century Gothic" panose="020B0502020202020204" pitchFamily="34" charset="0"/>
                  </a:rPr>
                  <a:t>Mid 2000s</a:t>
                </a:r>
                <a:endParaRPr lang="en-US" sz="2000" b="1" dirty="0">
                  <a:ln w="0"/>
                  <a:effectLst>
                    <a:outerShdw blurRad="38100" dist="19050" dir="2700000" algn="tl" rotWithShape="0">
                      <a:schemeClr val="dk1">
                        <a:alpha val="40000"/>
                      </a:schemeClr>
                    </a:outerShdw>
                  </a:effectLst>
                  <a:latin typeface="Century Gothic" panose="020B0502020202020204" pitchFamily="34" charset="0"/>
                </a:endParaRPr>
              </a:p>
              <a:p>
                <a:pPr algn="ctr"/>
                <a:r>
                  <a:rPr lang="en-US" b="0" cap="none" spc="0" dirty="0">
                    <a:ln w="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Adaption of Mobile phone take holds</a:t>
                </a:r>
              </a:p>
            </p:txBody>
          </p:sp>
        </p:grpSp>
        <p:sp>
          <p:nvSpPr>
            <p:cNvPr id="63" name="Isosceles Triangle 62">
              <a:extLst>
                <a:ext uri="{FF2B5EF4-FFF2-40B4-BE49-F238E27FC236}">
                  <a16:creationId xmlns:a16="http://schemas.microsoft.com/office/drawing/2014/main" id="{8C22FDD6-2964-4722-8CFE-A21B4CE5EE6C}"/>
                </a:ext>
              </a:extLst>
            </p:cNvPr>
            <p:cNvSpPr/>
            <p:nvPr/>
          </p:nvSpPr>
          <p:spPr>
            <a:xfrm>
              <a:off x="2158826" y="1225881"/>
              <a:ext cx="246978" cy="212912"/>
            </a:xfrm>
            <a:prstGeom prst="triangle">
              <a:avLst/>
            </a:prstGeom>
            <a:solidFill>
              <a:schemeClr val="bg1"/>
            </a:solidFill>
            <a:ln>
              <a:noFill/>
            </a:ln>
            <a:effectLst>
              <a:outerShdw blurRad="254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2" name="Straight Connector 71">
            <a:extLst>
              <a:ext uri="{FF2B5EF4-FFF2-40B4-BE49-F238E27FC236}">
                <a16:creationId xmlns:a16="http://schemas.microsoft.com/office/drawing/2014/main" id="{9045F8F3-2E28-4F83-BAD7-1E07E4131719}"/>
              </a:ext>
            </a:extLst>
          </p:cNvPr>
          <p:cNvCxnSpPr>
            <a:cxnSpLocks/>
            <a:stCxn id="70" idx="0"/>
          </p:cNvCxnSpPr>
          <p:nvPr/>
        </p:nvCxnSpPr>
        <p:spPr>
          <a:xfrm>
            <a:off x="2235315" y="5107731"/>
            <a:ext cx="600067" cy="14474"/>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5" name="Group 74">
            <a:extLst>
              <a:ext uri="{FF2B5EF4-FFF2-40B4-BE49-F238E27FC236}">
                <a16:creationId xmlns:a16="http://schemas.microsoft.com/office/drawing/2014/main" id="{35D37F19-8360-4944-8D3F-971AA12E116F}"/>
              </a:ext>
            </a:extLst>
          </p:cNvPr>
          <p:cNvGrpSpPr/>
          <p:nvPr/>
        </p:nvGrpSpPr>
        <p:grpSpPr>
          <a:xfrm>
            <a:off x="1697960" y="5488813"/>
            <a:ext cx="2699062" cy="1146874"/>
            <a:chOff x="883900" y="1225881"/>
            <a:chExt cx="2699062" cy="1146874"/>
          </a:xfrm>
        </p:grpSpPr>
        <p:grpSp>
          <p:nvGrpSpPr>
            <p:cNvPr id="76" name="Group 75">
              <a:extLst>
                <a:ext uri="{FF2B5EF4-FFF2-40B4-BE49-F238E27FC236}">
                  <a16:creationId xmlns:a16="http://schemas.microsoft.com/office/drawing/2014/main" id="{D53A2533-7961-4ECA-9DBF-0137CD6887D3}"/>
                </a:ext>
              </a:extLst>
            </p:cNvPr>
            <p:cNvGrpSpPr/>
            <p:nvPr/>
          </p:nvGrpSpPr>
          <p:grpSpPr>
            <a:xfrm>
              <a:off x="883900" y="1399337"/>
              <a:ext cx="2699062" cy="973418"/>
              <a:chOff x="883900" y="1399337"/>
              <a:chExt cx="2699062" cy="973418"/>
            </a:xfrm>
          </p:grpSpPr>
          <p:sp>
            <p:nvSpPr>
              <p:cNvPr id="78" name="Flowchart: Process 77">
                <a:extLst>
                  <a:ext uri="{FF2B5EF4-FFF2-40B4-BE49-F238E27FC236}">
                    <a16:creationId xmlns:a16="http://schemas.microsoft.com/office/drawing/2014/main" id="{5C58C56B-BA31-4C15-A868-404478807EF5}"/>
                  </a:ext>
                </a:extLst>
              </p:cNvPr>
              <p:cNvSpPr/>
              <p:nvPr/>
            </p:nvSpPr>
            <p:spPr>
              <a:xfrm>
                <a:off x="883900" y="1401235"/>
                <a:ext cx="2699062" cy="971520"/>
              </a:xfrm>
              <a:prstGeom prst="flowChartProcess">
                <a:avLst/>
              </a:prstGeom>
              <a:solidFill>
                <a:schemeClr val="bg1"/>
              </a:solidFill>
              <a:ln>
                <a:noFill/>
              </a:ln>
              <a:effectLst>
                <a:outerShdw blurRad="50800" sx="101000" sy="101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C4D2C700-A9AE-4276-9907-DF068C0153D0}"/>
                  </a:ext>
                </a:extLst>
              </p:cNvPr>
              <p:cNvSpPr/>
              <p:nvPr/>
            </p:nvSpPr>
            <p:spPr>
              <a:xfrm>
                <a:off x="883900" y="1399337"/>
                <a:ext cx="2699062" cy="861774"/>
              </a:xfrm>
              <a:prstGeom prst="rect">
                <a:avLst/>
              </a:prstGeom>
              <a:noFill/>
            </p:spPr>
            <p:txBody>
              <a:bodyPr wrap="square" lIns="91440" tIns="45720" rIns="91440" bIns="45720">
                <a:spAutoFit/>
              </a:bodyPr>
              <a:lstStyle/>
              <a:p>
                <a:pPr algn="ctr"/>
                <a:r>
                  <a:rPr lang="en-US" b="1" cap="none" spc="0" dirty="0">
                    <a:ln w="0"/>
                    <a:solidFill>
                      <a:schemeClr val="tx1"/>
                    </a:solidFill>
                    <a:effectLst>
                      <a:outerShdw blurRad="38100" dist="19050" dir="2700000" algn="tl" rotWithShape="0">
                        <a:schemeClr val="dk1">
                          <a:alpha val="40000"/>
                        </a:schemeClr>
                      </a:outerShdw>
                    </a:effectLst>
                    <a:latin typeface="Century Gothic" panose="020B0502020202020204" pitchFamily="34" charset="0"/>
                  </a:rPr>
                  <a:t>2007</a:t>
                </a:r>
                <a:endParaRPr lang="en-US" b="1" dirty="0">
                  <a:ln w="0"/>
                  <a:effectLst>
                    <a:outerShdw blurRad="38100" dist="19050" dir="2700000" algn="tl" rotWithShape="0">
                      <a:schemeClr val="dk1">
                        <a:alpha val="40000"/>
                      </a:schemeClr>
                    </a:outerShdw>
                  </a:effectLst>
                  <a:latin typeface="Century Gothic" panose="020B0502020202020204" pitchFamily="34" charset="0"/>
                </a:endParaRPr>
              </a:p>
              <a:p>
                <a:pPr algn="ctr"/>
                <a:r>
                  <a:rPr lang="en-US" sz="1600" b="0" cap="none" spc="0" dirty="0">
                    <a:ln w="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Mobile Safari Launches as the First mobile Web Browser</a:t>
                </a:r>
              </a:p>
            </p:txBody>
          </p:sp>
        </p:grpSp>
        <p:sp>
          <p:nvSpPr>
            <p:cNvPr id="77" name="Isosceles Triangle 76">
              <a:extLst>
                <a:ext uri="{FF2B5EF4-FFF2-40B4-BE49-F238E27FC236}">
                  <a16:creationId xmlns:a16="http://schemas.microsoft.com/office/drawing/2014/main" id="{C5239291-29EB-436A-BD40-29EAF075B014}"/>
                </a:ext>
              </a:extLst>
            </p:cNvPr>
            <p:cNvSpPr/>
            <p:nvPr/>
          </p:nvSpPr>
          <p:spPr>
            <a:xfrm>
              <a:off x="2158826" y="1225881"/>
              <a:ext cx="246978" cy="212912"/>
            </a:xfrm>
            <a:prstGeom prst="triangle">
              <a:avLst/>
            </a:prstGeom>
            <a:solidFill>
              <a:schemeClr val="bg1"/>
            </a:solidFill>
            <a:ln>
              <a:noFill/>
            </a:ln>
            <a:effectLst>
              <a:outerShdw blurRad="254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82" name="Straight Connector 81">
            <a:extLst>
              <a:ext uri="{FF2B5EF4-FFF2-40B4-BE49-F238E27FC236}">
                <a16:creationId xmlns:a16="http://schemas.microsoft.com/office/drawing/2014/main" id="{3FD0FEB6-9693-4AD3-9C71-9C95FC215975}"/>
              </a:ext>
            </a:extLst>
          </p:cNvPr>
          <p:cNvCxnSpPr>
            <a:cxnSpLocks/>
            <a:stCxn id="16" idx="3"/>
            <a:endCxn id="18" idx="1"/>
          </p:cNvCxnSpPr>
          <p:nvPr/>
        </p:nvCxnSpPr>
        <p:spPr>
          <a:xfrm>
            <a:off x="3526202" y="5109326"/>
            <a:ext cx="2422184" cy="1394"/>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85" name="Group 84">
            <a:extLst>
              <a:ext uri="{FF2B5EF4-FFF2-40B4-BE49-F238E27FC236}">
                <a16:creationId xmlns:a16="http://schemas.microsoft.com/office/drawing/2014/main" id="{F6C0490C-7346-44EA-AB40-7616B3F116AF}"/>
              </a:ext>
            </a:extLst>
          </p:cNvPr>
          <p:cNvGrpSpPr/>
          <p:nvPr/>
        </p:nvGrpSpPr>
        <p:grpSpPr>
          <a:xfrm>
            <a:off x="5095918" y="5456181"/>
            <a:ext cx="2699062" cy="1146874"/>
            <a:chOff x="883900" y="1225881"/>
            <a:chExt cx="2699062" cy="1146874"/>
          </a:xfrm>
        </p:grpSpPr>
        <p:grpSp>
          <p:nvGrpSpPr>
            <p:cNvPr id="86" name="Group 85">
              <a:extLst>
                <a:ext uri="{FF2B5EF4-FFF2-40B4-BE49-F238E27FC236}">
                  <a16:creationId xmlns:a16="http://schemas.microsoft.com/office/drawing/2014/main" id="{BDA012D3-D8E4-4828-9E07-DED761DD9BBA}"/>
                </a:ext>
              </a:extLst>
            </p:cNvPr>
            <p:cNvGrpSpPr/>
            <p:nvPr/>
          </p:nvGrpSpPr>
          <p:grpSpPr>
            <a:xfrm>
              <a:off x="883900" y="1399337"/>
              <a:ext cx="2699062" cy="973418"/>
              <a:chOff x="883900" y="1399337"/>
              <a:chExt cx="2699062" cy="973418"/>
            </a:xfrm>
          </p:grpSpPr>
          <p:sp>
            <p:nvSpPr>
              <p:cNvPr id="88" name="Flowchart: Process 87">
                <a:extLst>
                  <a:ext uri="{FF2B5EF4-FFF2-40B4-BE49-F238E27FC236}">
                    <a16:creationId xmlns:a16="http://schemas.microsoft.com/office/drawing/2014/main" id="{E588DBE5-5883-461E-A06F-B1EEA8C70987}"/>
                  </a:ext>
                </a:extLst>
              </p:cNvPr>
              <p:cNvSpPr/>
              <p:nvPr/>
            </p:nvSpPr>
            <p:spPr>
              <a:xfrm>
                <a:off x="883900" y="1401235"/>
                <a:ext cx="2699062" cy="971520"/>
              </a:xfrm>
              <a:prstGeom prst="flowChartProcess">
                <a:avLst/>
              </a:prstGeom>
              <a:solidFill>
                <a:schemeClr val="bg1"/>
              </a:solidFill>
              <a:ln>
                <a:noFill/>
              </a:ln>
              <a:effectLst>
                <a:outerShdw blurRad="50800" sx="101000" sy="101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30ECCE5B-E7F7-4892-BD94-C72B87608792}"/>
                  </a:ext>
                </a:extLst>
              </p:cNvPr>
              <p:cNvSpPr/>
              <p:nvPr/>
            </p:nvSpPr>
            <p:spPr>
              <a:xfrm>
                <a:off x="883900" y="1399337"/>
                <a:ext cx="2699062" cy="861774"/>
              </a:xfrm>
              <a:prstGeom prst="rect">
                <a:avLst/>
              </a:prstGeom>
              <a:noFill/>
            </p:spPr>
            <p:txBody>
              <a:bodyPr wrap="square" lIns="91440" tIns="45720" rIns="91440" bIns="45720">
                <a:spAutoFit/>
              </a:bodyPr>
              <a:lstStyle/>
              <a:p>
                <a:pPr algn="ctr"/>
                <a:r>
                  <a:rPr lang="en-US" b="1" cap="none" spc="0" dirty="0">
                    <a:ln w="0"/>
                    <a:solidFill>
                      <a:schemeClr val="tx1"/>
                    </a:solidFill>
                    <a:effectLst>
                      <a:outerShdw blurRad="38100" dist="19050" dir="2700000" algn="tl" rotWithShape="0">
                        <a:schemeClr val="dk1">
                          <a:alpha val="40000"/>
                        </a:schemeClr>
                      </a:outerShdw>
                    </a:effectLst>
                    <a:latin typeface="Century Gothic" panose="020B0502020202020204" pitchFamily="34" charset="0"/>
                  </a:rPr>
                  <a:t>2007</a:t>
                </a:r>
                <a:endParaRPr lang="en-US" b="1" dirty="0">
                  <a:ln w="0"/>
                  <a:effectLst>
                    <a:outerShdw blurRad="38100" dist="19050" dir="2700000" algn="tl" rotWithShape="0">
                      <a:schemeClr val="dk1">
                        <a:alpha val="40000"/>
                      </a:schemeClr>
                    </a:outerShdw>
                  </a:effectLst>
                  <a:latin typeface="Century Gothic" panose="020B0502020202020204" pitchFamily="34" charset="0"/>
                </a:endParaRPr>
              </a:p>
              <a:p>
                <a:pPr algn="ctr"/>
                <a:r>
                  <a:rPr lang="en-US" sz="1600" b="0" cap="none" spc="0" dirty="0">
                    <a:ln w="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Mobile Safari Launches as the First mobile Web Browser</a:t>
                </a:r>
              </a:p>
            </p:txBody>
          </p:sp>
        </p:grpSp>
        <p:sp>
          <p:nvSpPr>
            <p:cNvPr id="87" name="Isosceles Triangle 86">
              <a:extLst>
                <a:ext uri="{FF2B5EF4-FFF2-40B4-BE49-F238E27FC236}">
                  <a16:creationId xmlns:a16="http://schemas.microsoft.com/office/drawing/2014/main" id="{C1F8C593-A030-44B0-8031-752C228F4B6E}"/>
                </a:ext>
              </a:extLst>
            </p:cNvPr>
            <p:cNvSpPr/>
            <p:nvPr/>
          </p:nvSpPr>
          <p:spPr>
            <a:xfrm>
              <a:off x="2158826" y="1225881"/>
              <a:ext cx="246978" cy="212912"/>
            </a:xfrm>
            <a:prstGeom prst="triangle">
              <a:avLst/>
            </a:prstGeom>
            <a:solidFill>
              <a:schemeClr val="bg1"/>
            </a:solidFill>
            <a:ln>
              <a:noFill/>
            </a:ln>
            <a:effectLst>
              <a:outerShdw blurRad="254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1" name="Straight Connector 90">
            <a:extLst>
              <a:ext uri="{FF2B5EF4-FFF2-40B4-BE49-F238E27FC236}">
                <a16:creationId xmlns:a16="http://schemas.microsoft.com/office/drawing/2014/main" id="{D22623B4-3055-4B12-BDFB-8F359E23ABA7}"/>
              </a:ext>
            </a:extLst>
          </p:cNvPr>
          <p:cNvCxnSpPr>
            <a:cxnSpLocks/>
            <a:endCxn id="98" idx="0"/>
          </p:cNvCxnSpPr>
          <p:nvPr/>
        </p:nvCxnSpPr>
        <p:spPr>
          <a:xfrm>
            <a:off x="6798196" y="5102182"/>
            <a:ext cx="3360321"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4" name="Group 93">
            <a:extLst>
              <a:ext uri="{FF2B5EF4-FFF2-40B4-BE49-F238E27FC236}">
                <a16:creationId xmlns:a16="http://schemas.microsoft.com/office/drawing/2014/main" id="{A82696F9-8401-4006-AC8C-8713604E5611}"/>
              </a:ext>
            </a:extLst>
          </p:cNvPr>
          <p:cNvGrpSpPr/>
          <p:nvPr/>
        </p:nvGrpSpPr>
        <p:grpSpPr>
          <a:xfrm>
            <a:off x="9219114" y="5649396"/>
            <a:ext cx="2699062" cy="973418"/>
            <a:chOff x="883900" y="1399337"/>
            <a:chExt cx="2699062" cy="973418"/>
          </a:xfrm>
        </p:grpSpPr>
        <p:sp>
          <p:nvSpPr>
            <p:cNvPr id="96" name="Flowchart: Process 95">
              <a:extLst>
                <a:ext uri="{FF2B5EF4-FFF2-40B4-BE49-F238E27FC236}">
                  <a16:creationId xmlns:a16="http://schemas.microsoft.com/office/drawing/2014/main" id="{FCD454B4-D51F-419B-83FA-7692099DA297}"/>
                </a:ext>
              </a:extLst>
            </p:cNvPr>
            <p:cNvSpPr/>
            <p:nvPr/>
          </p:nvSpPr>
          <p:spPr>
            <a:xfrm>
              <a:off x="883900" y="1401235"/>
              <a:ext cx="2699062" cy="971520"/>
            </a:xfrm>
            <a:prstGeom prst="flowChartProcess">
              <a:avLst/>
            </a:prstGeom>
            <a:solidFill>
              <a:schemeClr val="bg1"/>
            </a:solidFill>
            <a:ln>
              <a:noFill/>
            </a:ln>
            <a:effectLst>
              <a:outerShdw blurRad="50800" sx="101000" sy="101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878EB4E9-62C2-44E2-A7AF-F956BCD83E85}"/>
                </a:ext>
              </a:extLst>
            </p:cNvPr>
            <p:cNvSpPr/>
            <p:nvPr/>
          </p:nvSpPr>
          <p:spPr>
            <a:xfrm>
              <a:off x="883900" y="1399337"/>
              <a:ext cx="2699062" cy="861774"/>
            </a:xfrm>
            <a:prstGeom prst="rect">
              <a:avLst/>
            </a:prstGeom>
            <a:noFill/>
          </p:spPr>
          <p:txBody>
            <a:bodyPr wrap="square" lIns="91440" tIns="45720" rIns="91440" bIns="45720">
              <a:spAutoFit/>
            </a:bodyPr>
            <a:lstStyle/>
            <a:p>
              <a:pPr algn="ctr"/>
              <a:r>
                <a:rPr lang="en-US" b="1" cap="none" spc="0" dirty="0">
                  <a:ln w="0"/>
                  <a:solidFill>
                    <a:schemeClr val="tx1"/>
                  </a:solidFill>
                  <a:effectLst>
                    <a:outerShdw blurRad="38100" dist="19050" dir="2700000" algn="tl" rotWithShape="0">
                      <a:schemeClr val="dk1">
                        <a:alpha val="40000"/>
                      </a:schemeClr>
                    </a:outerShdw>
                  </a:effectLst>
                  <a:latin typeface="Century Gothic" panose="020B0502020202020204" pitchFamily="34" charset="0"/>
                </a:rPr>
                <a:t>2015</a:t>
              </a:r>
              <a:endParaRPr lang="en-US" b="1" dirty="0">
                <a:ln w="0"/>
                <a:effectLst>
                  <a:outerShdw blurRad="38100" dist="19050" dir="2700000" algn="tl" rotWithShape="0">
                    <a:schemeClr val="dk1">
                      <a:alpha val="40000"/>
                    </a:schemeClr>
                  </a:outerShdw>
                </a:effectLst>
                <a:latin typeface="Century Gothic" panose="020B0502020202020204" pitchFamily="34" charset="0"/>
              </a:endParaRPr>
            </a:p>
            <a:p>
              <a:pPr algn="ctr"/>
              <a:r>
                <a:rPr lang="en-US" sz="1600" b="0" cap="none" spc="0" dirty="0">
                  <a:ln w="0"/>
                  <a:solidFill>
                    <a:schemeClr val="tx1"/>
                  </a:solidFill>
                  <a:effectLst>
                    <a:outerShdw blurRad="38100" dist="19050" dir="2700000" algn="tl" rotWithShape="0">
                      <a:schemeClr val="dk1">
                        <a:alpha val="40000"/>
                      </a:schemeClr>
                    </a:outerShdw>
                  </a:effectLst>
                  <a:latin typeface="Segoe UI Light" panose="020B0502040204020203" pitchFamily="34" charset="0"/>
                  <a:cs typeface="Segoe UI Light" panose="020B0502040204020203" pitchFamily="34" charset="0"/>
                </a:rPr>
                <a:t>Google Sets mobile friendly deadline</a:t>
              </a:r>
            </a:p>
          </p:txBody>
        </p:sp>
      </p:grpSp>
      <p:sp>
        <p:nvSpPr>
          <p:cNvPr id="98" name="Arc 97">
            <a:extLst>
              <a:ext uri="{FF2B5EF4-FFF2-40B4-BE49-F238E27FC236}">
                <a16:creationId xmlns:a16="http://schemas.microsoft.com/office/drawing/2014/main" id="{99BD0B91-7D30-4B1A-8FB6-F8D65AE81626}"/>
              </a:ext>
            </a:extLst>
          </p:cNvPr>
          <p:cNvSpPr/>
          <p:nvPr/>
        </p:nvSpPr>
        <p:spPr>
          <a:xfrm>
            <a:off x="9588157" y="5102182"/>
            <a:ext cx="1140721" cy="1015113"/>
          </a:xfrm>
          <a:prstGeom prst="arc">
            <a:avLst/>
          </a:prstGeom>
          <a:ln w="762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278186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10" presetClass="entr" presetSubtype="0"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fade">
                                      <p:cBhvr>
                                        <p:cTn id="21" dur="500"/>
                                        <p:tgtEl>
                                          <p:spTgt spid="2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fade">
                                      <p:cBhvr>
                                        <p:cTn id="26" dur="500"/>
                                        <p:tgtEl>
                                          <p:spTgt spid="33"/>
                                        </p:tgtEl>
                                      </p:cBhvr>
                                    </p:animEffect>
                                  </p:childTnLst>
                                </p:cTn>
                              </p:par>
                              <p:par>
                                <p:cTn id="27" presetID="10"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par>
                                <p:cTn id="30" presetID="10" presetClass="entr" presetSubtype="0" fill="hold" nodeType="with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500"/>
                                        <p:tgtEl>
                                          <p:spTgt spid="3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fade">
                                      <p:cBhvr>
                                        <p:cTn id="37" dur="500"/>
                                        <p:tgtEl>
                                          <p:spTgt spid="45"/>
                                        </p:tgtEl>
                                      </p:cBhvr>
                                    </p:animEffect>
                                  </p:childTnLst>
                                </p:cTn>
                              </p:par>
                              <p:par>
                                <p:cTn id="38" presetID="10" presetClass="entr" presetSubtype="0" fill="hold" nodeType="with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fade">
                                      <p:cBhvr>
                                        <p:cTn id="40" dur="500"/>
                                        <p:tgtEl>
                                          <p:spTgt spid="46"/>
                                        </p:tgtEl>
                                      </p:cBhvr>
                                    </p:animEffect>
                                  </p:childTnLst>
                                </p:cTn>
                              </p:par>
                              <p:par>
                                <p:cTn id="41" presetID="10" presetClass="entr" presetSubtype="0" fill="hold"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500"/>
                                        <p:tgtEl>
                                          <p:spTgt spid="10"/>
                                        </p:tgtEl>
                                      </p:cBhvr>
                                    </p:animEffect>
                                  </p:childTnLst>
                                </p:cTn>
                              </p:par>
                              <p:par>
                                <p:cTn id="44" presetID="10" presetClass="entr" presetSubtype="0" fill="hold" nodeType="withEffect">
                                  <p:stCondLst>
                                    <p:cond delay="0"/>
                                  </p:stCondLst>
                                  <p:childTnLst>
                                    <p:set>
                                      <p:cBhvr>
                                        <p:cTn id="45" dur="1" fill="hold">
                                          <p:stCondLst>
                                            <p:cond delay="0"/>
                                          </p:stCondLst>
                                        </p:cTn>
                                        <p:tgtEl>
                                          <p:spTgt spid="48"/>
                                        </p:tgtEl>
                                        <p:attrNameLst>
                                          <p:attrName>style.visibility</p:attrName>
                                        </p:attrNameLst>
                                      </p:cBhvr>
                                      <p:to>
                                        <p:strVal val="visible"/>
                                      </p:to>
                                    </p:set>
                                    <p:animEffect transition="in" filter="fade">
                                      <p:cBhvr>
                                        <p:cTn id="46" dur="500"/>
                                        <p:tgtEl>
                                          <p:spTgt spid="4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3"/>
                                        </p:tgtEl>
                                        <p:attrNameLst>
                                          <p:attrName>style.visibility</p:attrName>
                                        </p:attrNameLst>
                                      </p:cBhvr>
                                      <p:to>
                                        <p:strVal val="visible"/>
                                      </p:to>
                                    </p:set>
                                    <p:animEffect transition="in" filter="fade">
                                      <p:cBhvr>
                                        <p:cTn id="51" dur="500"/>
                                        <p:tgtEl>
                                          <p:spTgt spid="53"/>
                                        </p:tgtEl>
                                      </p:cBhvr>
                                    </p:animEffect>
                                  </p:childTnLst>
                                </p:cTn>
                              </p:par>
                              <p:par>
                                <p:cTn id="52" presetID="10" presetClass="entr" presetSubtype="0" fill="hold" nodeType="with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fade">
                                      <p:cBhvr>
                                        <p:cTn id="54" dur="500"/>
                                        <p:tgtEl>
                                          <p:spTgt spid="12"/>
                                        </p:tgtEl>
                                      </p:cBhvr>
                                    </p:animEffect>
                                  </p:childTnLst>
                                </p:cTn>
                              </p:par>
                              <p:par>
                                <p:cTn id="55" presetID="10" presetClass="entr" presetSubtype="0" fill="hold" nodeType="withEffect">
                                  <p:stCondLst>
                                    <p:cond delay="0"/>
                                  </p:stCondLst>
                                  <p:childTnLst>
                                    <p:set>
                                      <p:cBhvr>
                                        <p:cTn id="56" dur="1" fill="hold">
                                          <p:stCondLst>
                                            <p:cond delay="0"/>
                                          </p:stCondLst>
                                        </p:cTn>
                                        <p:tgtEl>
                                          <p:spTgt spid="55"/>
                                        </p:tgtEl>
                                        <p:attrNameLst>
                                          <p:attrName>style.visibility</p:attrName>
                                        </p:attrNameLst>
                                      </p:cBhvr>
                                      <p:to>
                                        <p:strVal val="visible"/>
                                      </p:to>
                                    </p:set>
                                    <p:animEffect transition="in" filter="fade">
                                      <p:cBhvr>
                                        <p:cTn id="57" dur="500"/>
                                        <p:tgtEl>
                                          <p:spTgt spid="55"/>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0"/>
                                        </p:tgtEl>
                                        <p:attrNameLst>
                                          <p:attrName>style.visibility</p:attrName>
                                        </p:attrNameLst>
                                      </p:cBhvr>
                                      <p:to>
                                        <p:strVal val="visible"/>
                                      </p:to>
                                    </p:set>
                                    <p:animEffect transition="in" filter="fade">
                                      <p:cBhvr>
                                        <p:cTn id="62" dur="500"/>
                                        <p:tgtEl>
                                          <p:spTgt spid="60"/>
                                        </p:tgtEl>
                                      </p:cBhvr>
                                    </p:animEffect>
                                  </p:childTnLst>
                                </p:cTn>
                              </p:par>
                              <p:par>
                                <p:cTn id="63" presetID="10" presetClass="entr" presetSubtype="0" fill="hold" nodeType="with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fade">
                                      <p:cBhvr>
                                        <p:cTn id="65" dur="500"/>
                                        <p:tgtEl>
                                          <p:spTgt spid="14"/>
                                        </p:tgtEl>
                                      </p:cBhvr>
                                    </p:animEffect>
                                  </p:childTnLst>
                                </p:cTn>
                              </p:par>
                              <p:par>
                                <p:cTn id="66" presetID="10" presetClass="entr" presetSubtype="0" fill="hold" nodeType="withEffect">
                                  <p:stCondLst>
                                    <p:cond delay="0"/>
                                  </p:stCondLst>
                                  <p:childTnLst>
                                    <p:set>
                                      <p:cBhvr>
                                        <p:cTn id="67" dur="1" fill="hold">
                                          <p:stCondLst>
                                            <p:cond delay="0"/>
                                          </p:stCondLst>
                                        </p:cTn>
                                        <p:tgtEl>
                                          <p:spTgt spid="61"/>
                                        </p:tgtEl>
                                        <p:attrNameLst>
                                          <p:attrName>style.visibility</p:attrName>
                                        </p:attrNameLst>
                                      </p:cBhvr>
                                      <p:to>
                                        <p:strVal val="visible"/>
                                      </p:to>
                                    </p:set>
                                    <p:animEffect transition="in" filter="fade">
                                      <p:cBhvr>
                                        <p:cTn id="68" dur="500"/>
                                        <p:tgtEl>
                                          <p:spTgt spid="61"/>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69"/>
                                        </p:tgtEl>
                                        <p:attrNameLst>
                                          <p:attrName>style.visibility</p:attrName>
                                        </p:attrNameLst>
                                      </p:cBhvr>
                                      <p:to>
                                        <p:strVal val="visible"/>
                                      </p:to>
                                    </p:set>
                                    <p:animEffect transition="in" filter="fade">
                                      <p:cBhvr>
                                        <p:cTn id="73" dur="500"/>
                                        <p:tgtEl>
                                          <p:spTgt spid="69"/>
                                        </p:tgtEl>
                                      </p:cBhvr>
                                    </p:animEffect>
                                  </p:childTnLst>
                                </p:cTn>
                              </p:par>
                              <p:par>
                                <p:cTn id="74" presetID="10" presetClass="entr" presetSubtype="0" fill="hold" nodeType="withEffect">
                                  <p:stCondLst>
                                    <p:cond delay="0"/>
                                  </p:stCondLst>
                                  <p:childTnLst>
                                    <p:set>
                                      <p:cBhvr>
                                        <p:cTn id="75" dur="1" fill="hold">
                                          <p:stCondLst>
                                            <p:cond delay="0"/>
                                          </p:stCondLst>
                                        </p:cTn>
                                        <p:tgtEl>
                                          <p:spTgt spid="16"/>
                                        </p:tgtEl>
                                        <p:attrNameLst>
                                          <p:attrName>style.visibility</p:attrName>
                                        </p:attrNameLst>
                                      </p:cBhvr>
                                      <p:to>
                                        <p:strVal val="visible"/>
                                      </p:to>
                                    </p:set>
                                    <p:animEffect transition="in" filter="fade">
                                      <p:cBhvr>
                                        <p:cTn id="76" dur="500"/>
                                        <p:tgtEl>
                                          <p:spTgt spid="16"/>
                                        </p:tgtEl>
                                      </p:cBhvr>
                                    </p:animEffect>
                                  </p:childTnLst>
                                </p:cTn>
                              </p:par>
                              <p:par>
                                <p:cTn id="77" presetID="10" presetClass="entr" presetSubtype="0" fill="hold" nodeType="withEffect">
                                  <p:stCondLst>
                                    <p:cond delay="0"/>
                                  </p:stCondLst>
                                  <p:childTnLst>
                                    <p:set>
                                      <p:cBhvr>
                                        <p:cTn id="78" dur="1" fill="hold">
                                          <p:stCondLst>
                                            <p:cond delay="0"/>
                                          </p:stCondLst>
                                        </p:cTn>
                                        <p:tgtEl>
                                          <p:spTgt spid="75"/>
                                        </p:tgtEl>
                                        <p:attrNameLst>
                                          <p:attrName>style.visibility</p:attrName>
                                        </p:attrNameLst>
                                      </p:cBhvr>
                                      <p:to>
                                        <p:strVal val="visible"/>
                                      </p:to>
                                    </p:set>
                                    <p:animEffect transition="in" filter="fade">
                                      <p:cBhvr>
                                        <p:cTn id="79" dur="500"/>
                                        <p:tgtEl>
                                          <p:spTgt spid="75"/>
                                        </p:tgtEl>
                                      </p:cBhvr>
                                    </p:animEffect>
                                  </p:childTnLst>
                                </p:cTn>
                              </p:par>
                              <p:par>
                                <p:cTn id="80" presetID="10" presetClass="entr" presetSubtype="0" fill="hold" nodeType="withEffect">
                                  <p:stCondLst>
                                    <p:cond delay="0"/>
                                  </p:stCondLst>
                                  <p:childTnLst>
                                    <p:set>
                                      <p:cBhvr>
                                        <p:cTn id="81" dur="1" fill="hold">
                                          <p:stCondLst>
                                            <p:cond delay="0"/>
                                          </p:stCondLst>
                                        </p:cTn>
                                        <p:tgtEl>
                                          <p:spTgt spid="72"/>
                                        </p:tgtEl>
                                        <p:attrNameLst>
                                          <p:attrName>style.visibility</p:attrName>
                                        </p:attrNameLst>
                                      </p:cBhvr>
                                      <p:to>
                                        <p:strVal val="visible"/>
                                      </p:to>
                                    </p:set>
                                    <p:animEffect transition="in" filter="fade">
                                      <p:cBhvr>
                                        <p:cTn id="82" dur="500"/>
                                        <p:tgtEl>
                                          <p:spTgt spid="72"/>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82"/>
                                        </p:tgtEl>
                                        <p:attrNameLst>
                                          <p:attrName>style.visibility</p:attrName>
                                        </p:attrNameLst>
                                      </p:cBhvr>
                                      <p:to>
                                        <p:strVal val="visible"/>
                                      </p:to>
                                    </p:set>
                                    <p:animEffect transition="in" filter="fade">
                                      <p:cBhvr>
                                        <p:cTn id="87" dur="500"/>
                                        <p:tgtEl>
                                          <p:spTgt spid="82"/>
                                        </p:tgtEl>
                                      </p:cBhvr>
                                    </p:animEffect>
                                  </p:childTnLst>
                                </p:cTn>
                              </p:par>
                              <p:par>
                                <p:cTn id="88" presetID="10" presetClass="entr" presetSubtype="0" fill="hold" nodeType="withEffect">
                                  <p:stCondLst>
                                    <p:cond delay="0"/>
                                  </p:stCondLst>
                                  <p:childTnLst>
                                    <p:set>
                                      <p:cBhvr>
                                        <p:cTn id="89" dur="1" fill="hold">
                                          <p:stCondLst>
                                            <p:cond delay="0"/>
                                          </p:stCondLst>
                                        </p:cTn>
                                        <p:tgtEl>
                                          <p:spTgt spid="18"/>
                                        </p:tgtEl>
                                        <p:attrNameLst>
                                          <p:attrName>style.visibility</p:attrName>
                                        </p:attrNameLst>
                                      </p:cBhvr>
                                      <p:to>
                                        <p:strVal val="visible"/>
                                      </p:to>
                                    </p:set>
                                    <p:animEffect transition="in" filter="fade">
                                      <p:cBhvr>
                                        <p:cTn id="90" dur="500"/>
                                        <p:tgtEl>
                                          <p:spTgt spid="18"/>
                                        </p:tgtEl>
                                      </p:cBhvr>
                                    </p:animEffect>
                                  </p:childTnLst>
                                </p:cTn>
                              </p:par>
                              <p:par>
                                <p:cTn id="91" presetID="10" presetClass="entr" presetSubtype="0" fill="hold" nodeType="withEffect">
                                  <p:stCondLst>
                                    <p:cond delay="0"/>
                                  </p:stCondLst>
                                  <p:childTnLst>
                                    <p:set>
                                      <p:cBhvr>
                                        <p:cTn id="92" dur="1" fill="hold">
                                          <p:stCondLst>
                                            <p:cond delay="0"/>
                                          </p:stCondLst>
                                        </p:cTn>
                                        <p:tgtEl>
                                          <p:spTgt spid="85"/>
                                        </p:tgtEl>
                                        <p:attrNameLst>
                                          <p:attrName>style.visibility</p:attrName>
                                        </p:attrNameLst>
                                      </p:cBhvr>
                                      <p:to>
                                        <p:strVal val="visible"/>
                                      </p:to>
                                    </p:set>
                                    <p:animEffect transition="in" filter="fade">
                                      <p:cBhvr>
                                        <p:cTn id="93" dur="500"/>
                                        <p:tgtEl>
                                          <p:spTgt spid="85"/>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91"/>
                                        </p:tgtEl>
                                        <p:attrNameLst>
                                          <p:attrName>style.visibility</p:attrName>
                                        </p:attrNameLst>
                                      </p:cBhvr>
                                      <p:to>
                                        <p:strVal val="visible"/>
                                      </p:to>
                                    </p:set>
                                    <p:animEffect transition="in" filter="fade">
                                      <p:cBhvr>
                                        <p:cTn id="98" dur="500"/>
                                        <p:tgtEl>
                                          <p:spTgt spid="91"/>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98"/>
                                        </p:tgtEl>
                                        <p:attrNameLst>
                                          <p:attrName>style.visibility</p:attrName>
                                        </p:attrNameLst>
                                      </p:cBhvr>
                                      <p:to>
                                        <p:strVal val="visible"/>
                                      </p:to>
                                    </p:set>
                                    <p:animEffect transition="in" filter="fade">
                                      <p:cBhvr>
                                        <p:cTn id="101" dur="500"/>
                                        <p:tgtEl>
                                          <p:spTgt spid="98"/>
                                        </p:tgtEl>
                                      </p:cBhvr>
                                    </p:animEffect>
                                  </p:childTnLst>
                                </p:cTn>
                              </p:par>
                              <p:par>
                                <p:cTn id="102" presetID="10" presetClass="entr" presetSubtype="0" fill="hold" nodeType="withEffect">
                                  <p:stCondLst>
                                    <p:cond delay="0"/>
                                  </p:stCondLst>
                                  <p:childTnLst>
                                    <p:set>
                                      <p:cBhvr>
                                        <p:cTn id="103" dur="1" fill="hold">
                                          <p:stCondLst>
                                            <p:cond delay="0"/>
                                          </p:stCondLst>
                                        </p:cTn>
                                        <p:tgtEl>
                                          <p:spTgt spid="94"/>
                                        </p:tgtEl>
                                        <p:attrNameLst>
                                          <p:attrName>style.visibility</p:attrName>
                                        </p:attrNameLst>
                                      </p:cBhvr>
                                      <p:to>
                                        <p:strVal val="visible"/>
                                      </p:to>
                                    </p:set>
                                    <p:animEffect transition="in" filter="fade">
                                      <p:cBhvr>
                                        <p:cTn id="104"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339</TotalTime>
  <Words>1560</Words>
  <Application>Microsoft Office PowerPoint</Application>
  <PresentationFormat>Widescreen</PresentationFormat>
  <Paragraphs>168</Paragraphs>
  <Slides>28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Calibri</vt:lpstr>
      <vt:lpstr>Calibri Light</vt:lpstr>
      <vt:lpstr>Century Gothic</vt:lpstr>
      <vt:lpstr>Montserrat</vt:lpstr>
      <vt:lpstr>Montserrat Medium</vt:lpstr>
      <vt:lpstr>Segoe UI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SK Fazlee Rabby</dc:creator>
  <cp:lastModifiedBy>SK Fazlee Rabby</cp:lastModifiedBy>
  <cp:revision>34</cp:revision>
  <dcterms:created xsi:type="dcterms:W3CDTF">2020-06-05T16:16:14Z</dcterms:created>
  <dcterms:modified xsi:type="dcterms:W3CDTF">2020-06-08T09:55:25Z</dcterms:modified>
</cp:coreProperties>
</file>

<file path=docProps/thumbnail.jpeg>
</file>